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337" r:id="rId2"/>
    <p:sldId id="339" r:id="rId3"/>
    <p:sldId id="341" r:id="rId4"/>
    <p:sldId id="369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342" r:id="rId15"/>
    <p:sldId id="424" r:id="rId16"/>
    <p:sldId id="425" r:id="rId17"/>
    <p:sldId id="426" r:id="rId18"/>
    <p:sldId id="427" r:id="rId19"/>
    <p:sldId id="428" r:id="rId20"/>
    <p:sldId id="429" r:id="rId21"/>
    <p:sldId id="430" r:id="rId22"/>
    <p:sldId id="431" r:id="rId23"/>
    <p:sldId id="432" r:id="rId24"/>
    <p:sldId id="433" r:id="rId25"/>
    <p:sldId id="533" r:id="rId26"/>
    <p:sldId id="534" r:id="rId27"/>
    <p:sldId id="535" r:id="rId28"/>
    <p:sldId id="536" r:id="rId29"/>
    <p:sldId id="537" r:id="rId30"/>
    <p:sldId id="538" r:id="rId31"/>
    <p:sldId id="539" r:id="rId32"/>
    <p:sldId id="540" r:id="rId33"/>
    <p:sldId id="541" r:id="rId34"/>
    <p:sldId id="542" r:id="rId35"/>
    <p:sldId id="543" r:id="rId36"/>
    <p:sldId id="522" r:id="rId37"/>
    <p:sldId id="523" r:id="rId38"/>
    <p:sldId id="524" r:id="rId39"/>
    <p:sldId id="525" r:id="rId40"/>
    <p:sldId id="526" r:id="rId41"/>
    <p:sldId id="527" r:id="rId42"/>
    <p:sldId id="528" r:id="rId43"/>
    <p:sldId id="529" r:id="rId44"/>
    <p:sldId id="530" r:id="rId45"/>
    <p:sldId id="531" r:id="rId46"/>
    <p:sldId id="532" r:id="rId47"/>
    <p:sldId id="489" r:id="rId48"/>
    <p:sldId id="490" r:id="rId49"/>
    <p:sldId id="491" r:id="rId50"/>
    <p:sldId id="492" r:id="rId51"/>
    <p:sldId id="493" r:id="rId52"/>
    <p:sldId id="494" r:id="rId53"/>
    <p:sldId id="495" r:id="rId54"/>
    <p:sldId id="496" r:id="rId55"/>
    <p:sldId id="497" r:id="rId56"/>
    <p:sldId id="498" r:id="rId57"/>
    <p:sldId id="499" r:id="rId58"/>
    <p:sldId id="544" r:id="rId59"/>
    <p:sldId id="545" r:id="rId60"/>
    <p:sldId id="546" r:id="rId61"/>
    <p:sldId id="547" r:id="rId62"/>
    <p:sldId id="548" r:id="rId63"/>
    <p:sldId id="549" r:id="rId64"/>
    <p:sldId id="550" r:id="rId65"/>
    <p:sldId id="551" r:id="rId66"/>
    <p:sldId id="552" r:id="rId67"/>
    <p:sldId id="553" r:id="rId68"/>
    <p:sldId id="554" r:id="rId69"/>
    <p:sldId id="343" r:id="rId70"/>
    <p:sldId id="366" r:id="rId71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2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21D3F-90A9-4A8A-B3BE-479FA2AC31FE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35739-B04B-4F1B-A05C-0BA6F736D4F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31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10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3738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11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1959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12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1106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13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9857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14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4817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15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9784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16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8705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17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9846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18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91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19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5086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20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325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21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539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22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8356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23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0689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24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0142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25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6820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26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08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27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9147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28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7584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29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9586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68201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30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3643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31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31015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32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37380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33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19592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34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11063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35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98574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36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68201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37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084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38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91472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39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75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084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40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95865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41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3643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42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31015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43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37380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44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19592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45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11063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46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98574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47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22904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48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78476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49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977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91472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50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66164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51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85793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52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88147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53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07966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54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34779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55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0969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56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48366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57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11463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58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68201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59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08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7584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60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91472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61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7584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62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95865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63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3643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64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310156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65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373802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66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195925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67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110637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68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985747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69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975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7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958650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70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0025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8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364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9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310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42AD2-70E1-481E-8D6E-E1949BA43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67B82-6937-4152-8772-6DEAEF2EA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46130-12B9-443A-A413-8D0A0C37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F9749-605B-43CD-8E0A-38D8616CF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1FA60-35FE-4AAC-B3C9-9C4D2A9F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24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CE16-6A59-4417-AA38-0689B3A82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3DA2F-7DCD-4D80-BD96-743D33CBC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9587B-ED4C-4C04-A640-BD9E68899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5EF2B-C3AC-4742-8655-D296D1B2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DE3FE-02CD-427B-96A9-5E3558B9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49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17CA77-38A5-4E09-955D-A4DA5FBCC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C8A79-1012-4945-A0FD-FA34AB025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0A6AE-F342-45B2-971E-658C5307C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6CCC8-44A6-464A-8354-494EADD8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12212-8FAE-4E61-8C78-5406BF43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96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39311-45FC-43E9-BE83-3A53C875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735B-3041-4CD5-943F-9214A5E2E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1B822-9BFB-4370-A0F9-E296659F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C3D18-4D31-4508-8AD9-8E7A0DB2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11BB4-246E-4C34-A707-831C6869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82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5D13-C7AC-4448-86A3-DFADCE3C9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95B4C-63C9-4192-8695-B6EE2E75C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26658-3E70-4641-9C29-21186E44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B4E16-1612-4DC1-B72A-5902358E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926AF-877B-4F44-81AB-489B6E2B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92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C61D4-D985-4218-B58D-4B782BA35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F2C00-ADFC-4590-B256-9232690B7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DB479-2D32-41DB-8E1F-E530BB322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A5423-72A1-42FD-91CA-6EE43E92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0FEBA-17B0-482A-A450-1F22D5BA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4899E-292E-42E0-B5F9-BA9920EE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16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C4ED3-A2D3-4527-85EA-3E7E82DA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5BAFD-9459-4E17-8088-E964A1B6B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42FE7-462B-4F03-9F65-956E7CFC7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6DF3C-9434-4601-BD62-0B6F65684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6813DD-A611-4E68-B302-0CE1A4DF2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2A478F-8599-4C06-ACFF-283EE018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844D-A87B-4A4E-A611-0F3D6BF4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E7CCE-4A3D-4027-B782-43AB90BD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17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298B7-C998-4AAE-9E1F-C058112C1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7C57A-7B97-4F78-8351-42AC9B97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70820-3A3D-4342-967B-B408C8EF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278A0-F4FC-4EBE-8953-F6DEF81A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67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B169E-297B-44F8-8F93-D12829B6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EA4DE2-64C9-4316-86B4-01D54EF4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57BD5-C22C-4842-8D74-046B342EC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2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06411-8DDB-4159-8C2C-82BC42DC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0FCBC-D09B-40BB-BD93-20EDC7066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BE586-9BA7-4073-8E3F-290AC0507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6DEB1-4051-4970-ADE8-89DD08C3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50F5A-F40E-43AF-A602-13CD72E5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84A0E-B689-4130-B239-91B07935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18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E499-ABF3-43FA-BB95-674F7885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D9F25-7E9A-4739-8AE2-21DA79F5F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2852E-DFEC-484C-918C-1F4300ED5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AC2CB-EFE7-4EA3-A0FA-B4A5073CA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035B8-A425-4E89-8837-5C952569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95600-4194-4500-8F77-7C01DF1B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98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7C3018-268E-4354-8517-2E4C40CCB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96605-E83F-411D-B992-525B044A7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4D195-19CA-40C2-9F6D-717C2A6C9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7C397-E729-40D2-B115-059D15C24233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F8A1A-3691-474F-829F-253CDFEC2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A0FD0-3F4C-4B0B-AA4D-0299F7E0B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36BBE-B405-4F32-9F25-1A4E004393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13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gif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38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29" Type="http://schemas.openxmlformats.org/officeDocument/2006/relationships/image" Target="../media/image27.gif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37" Type="http://schemas.openxmlformats.org/officeDocument/2006/relationships/image" Target="../media/image35.jpeg"/><Relationship Id="rId40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31" Type="http://schemas.openxmlformats.org/officeDocument/2006/relationships/image" Target="../media/image29.jpeg"/><Relationship Id="rId4" Type="http://schemas.openxmlformats.org/officeDocument/2006/relationships/image" Target="../media/image2.wmf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2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2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2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2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2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2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2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gif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38" Type="http://schemas.openxmlformats.org/officeDocument/2006/relationships/image" Target="../media/image36.jpeg"/><Relationship Id="rId2" Type="http://schemas.openxmlformats.org/officeDocument/2006/relationships/notesSlide" Target="../notesSlides/notesSlide70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29" Type="http://schemas.openxmlformats.org/officeDocument/2006/relationships/image" Target="../media/image27.gif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37" Type="http://schemas.openxmlformats.org/officeDocument/2006/relationships/image" Target="../media/image35.jpeg"/><Relationship Id="rId40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31" Type="http://schemas.openxmlformats.org/officeDocument/2006/relationships/image" Target="../media/image29.jpeg"/><Relationship Id="rId4" Type="http://schemas.openxmlformats.org/officeDocument/2006/relationships/image" Target="../media/image2.wmf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049"/>
            <a:ext cx="12423227" cy="7182906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59" y="5890512"/>
            <a:ext cx="2741077" cy="935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8" name="Picture 2" descr="Almost Athletes Neck Tubes. Order your clubs neck tubes here.">
            <a:extLst>
              <a:ext uri="{FF2B5EF4-FFF2-40B4-BE49-F238E27FC236}">
                <a16:creationId xmlns:a16="http://schemas.microsoft.com/office/drawing/2014/main" id="{06D628EF-6237-463C-8134-78A378058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7" b="14158"/>
          <a:stretch/>
        </p:blipFill>
        <p:spPr bwMode="auto">
          <a:xfrm>
            <a:off x="-147638" y="-33049"/>
            <a:ext cx="3343275" cy="94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ere Alston Trekkers (BATs) - Home | Facebook">
            <a:extLst>
              <a:ext uri="{FF2B5EF4-FFF2-40B4-BE49-F238E27FC236}">
                <a16:creationId xmlns:a16="http://schemas.microsoft.com/office/drawing/2014/main" id="{EB07CC6F-5C4E-4E10-B264-2F00DC2D7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241" y="0"/>
            <a:ext cx="1595120" cy="15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Bexley Athletic Club | The Home of Bexley Athletics">
            <a:extLst>
              <a:ext uri="{FF2B5EF4-FFF2-40B4-BE49-F238E27FC236}">
                <a16:creationId xmlns:a16="http://schemas.microsoft.com/office/drawing/2014/main" id="{8E6F5F49-AC73-441F-A538-92FB82C84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947" y="-408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Bicester's Athletics Club |">
            <a:extLst>
              <a:ext uri="{FF2B5EF4-FFF2-40B4-BE49-F238E27FC236}">
                <a16:creationId xmlns:a16="http://schemas.microsoft.com/office/drawing/2014/main" id="{E0CDD078-42D8-45CE-A35E-E567BEA0E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808" y="-1"/>
            <a:ext cx="22669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BAC Logo">
            <a:extLst>
              <a:ext uri="{FF2B5EF4-FFF2-40B4-BE49-F238E27FC236}">
                <a16:creationId xmlns:a16="http://schemas.microsoft.com/office/drawing/2014/main" id="{2D863626-86BF-4AA8-9845-A60B74B2F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794" y="5998881"/>
            <a:ext cx="882292" cy="8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Black Pear Joggers (@WorcesterBPJ) | Twitter">
            <a:extLst>
              <a:ext uri="{FF2B5EF4-FFF2-40B4-BE49-F238E27FC236}">
                <a16:creationId xmlns:a16="http://schemas.microsoft.com/office/drawing/2014/main" id="{5A44D648-F2A7-47B9-A56E-3A65B5473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00" y="76107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Picture 14" descr="Blackhill Bounders Running Club.">
            <a:extLst>
              <a:ext uri="{FF2B5EF4-FFF2-40B4-BE49-F238E27FC236}">
                <a16:creationId xmlns:a16="http://schemas.microsoft.com/office/drawing/2014/main" id="{77C38C7A-9B2D-4939-9FF4-5FBC85FC4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57" b="33652"/>
          <a:stretch/>
        </p:blipFill>
        <p:spPr bwMode="auto">
          <a:xfrm>
            <a:off x="3745898" y="5456176"/>
            <a:ext cx="4081975" cy="134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4" name="Picture 16">
            <a:extLst>
              <a:ext uri="{FF2B5EF4-FFF2-40B4-BE49-F238E27FC236}">
                <a16:creationId xmlns:a16="http://schemas.microsoft.com/office/drawing/2014/main" id="{24B6A41A-E40A-4F7D-AF8E-50AB063C6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26"/>
          <a:stretch/>
        </p:blipFill>
        <p:spPr bwMode="auto">
          <a:xfrm>
            <a:off x="5268181" y="-88423"/>
            <a:ext cx="3330961" cy="20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6" name="Picture 18" descr="Dereham Runners AC (@DerehamRunners) | Twitter">
            <a:extLst>
              <a:ext uri="{FF2B5EF4-FFF2-40B4-BE49-F238E27FC236}">
                <a16:creationId xmlns:a16="http://schemas.microsoft.com/office/drawing/2014/main" id="{A8D106E9-D33C-4B52-A75B-368C88B44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11" y="860397"/>
            <a:ext cx="1196076" cy="11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8" name="Picture 20">
            <a:extLst>
              <a:ext uri="{FF2B5EF4-FFF2-40B4-BE49-F238E27FC236}">
                <a16:creationId xmlns:a16="http://schemas.microsoft.com/office/drawing/2014/main" id="{9DA47F61-5506-43FE-8294-97719AEAD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69288" r="65878" b="3611"/>
          <a:stretch/>
        </p:blipFill>
        <p:spPr bwMode="auto">
          <a:xfrm>
            <a:off x="5197535" y="1670826"/>
            <a:ext cx="4023490" cy="113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2" name="Picture 24" descr="The Yellow Army - Free Running Community | Dudley Community ...">
            <a:extLst>
              <a:ext uri="{FF2B5EF4-FFF2-40B4-BE49-F238E27FC236}">
                <a16:creationId xmlns:a16="http://schemas.microsoft.com/office/drawing/2014/main" id="{44019632-33A4-46FE-B772-B7CCCBA74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783" y="4092355"/>
            <a:ext cx="2084999" cy="10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4" name="Picture 26" descr="Fenland Running Club - Home | Facebook">
            <a:extLst>
              <a:ext uri="{FF2B5EF4-FFF2-40B4-BE49-F238E27FC236}">
                <a16:creationId xmlns:a16="http://schemas.microsoft.com/office/drawing/2014/main" id="{09659064-F53C-4829-8F9D-11BF2EBF4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0" b="24307"/>
          <a:stretch/>
        </p:blipFill>
        <p:spPr bwMode="auto">
          <a:xfrm>
            <a:off x="8581024" y="911956"/>
            <a:ext cx="2161734" cy="77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6" name="Picture 28" descr="Halesowen Athletics Club">
            <a:extLst>
              <a:ext uri="{FF2B5EF4-FFF2-40B4-BE49-F238E27FC236}">
                <a16:creationId xmlns:a16="http://schemas.microsoft.com/office/drawing/2014/main" id="{47F67C92-8F8D-4B41-8170-80D1AC801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64" y="5111940"/>
            <a:ext cx="3124387" cy="7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833703-BEFA-42DB-8204-D5A4E272BE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27778" y="1540500"/>
            <a:ext cx="1893528" cy="1956927"/>
          </a:xfrm>
          <a:prstGeom prst="rect">
            <a:avLst/>
          </a:prstGeom>
        </p:spPr>
      </p:pic>
      <p:pic>
        <p:nvPicPr>
          <p:cNvPr id="22558" name="Picture 30" descr="\&quot;Invicta">
            <a:extLst>
              <a:ext uri="{FF2B5EF4-FFF2-40B4-BE49-F238E27FC236}">
                <a16:creationId xmlns:a16="http://schemas.microsoft.com/office/drawing/2014/main" id="{84421A28-4745-4EDE-958D-46CD1676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700" y="1650800"/>
            <a:ext cx="1233078" cy="12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0" name="Picture 32" descr="leeds-city-logo">
            <a:extLst>
              <a:ext uri="{FF2B5EF4-FFF2-40B4-BE49-F238E27FC236}">
                <a16:creationId xmlns:a16="http://schemas.microsoft.com/office/drawing/2014/main" id="{1244A6F2-B665-4A7D-9C79-9A1371152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655" y="3425883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E0DEF6-ED36-427C-8DCB-11D8DF5F761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65697" y="2840123"/>
            <a:ext cx="1131825" cy="1228693"/>
          </a:xfrm>
          <a:prstGeom prst="rect">
            <a:avLst/>
          </a:prstGeom>
        </p:spPr>
      </p:pic>
      <p:pic>
        <p:nvPicPr>
          <p:cNvPr id="22562" name="Picture 34" descr="RunTogether / Notts Women Runners / Home">
            <a:extLst>
              <a:ext uri="{FF2B5EF4-FFF2-40B4-BE49-F238E27FC236}">
                <a16:creationId xmlns:a16="http://schemas.microsoft.com/office/drawing/2014/main" id="{1711C510-13CF-419E-ACE0-7D5A22E43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024" y="2820256"/>
            <a:ext cx="1899964" cy="12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4" name="Picture 36" descr="Orchard Eagles RC (@Orchard_Eagles) | Twitter">
            <a:extLst>
              <a:ext uri="{FF2B5EF4-FFF2-40B4-BE49-F238E27FC236}">
                <a16:creationId xmlns:a16="http://schemas.microsoft.com/office/drawing/2014/main" id="{57DAA288-7F2B-4921-8F81-B7BF55CBC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15" y="2852577"/>
            <a:ext cx="1142296" cy="114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8" name="Picture 40" descr="Peterborough and Nene Valley Athletics Club: Welcome!">
            <a:extLst>
              <a:ext uri="{FF2B5EF4-FFF2-40B4-BE49-F238E27FC236}">
                <a16:creationId xmlns:a16="http://schemas.microsoft.com/office/drawing/2014/main" id="{5875651B-A0B3-4D30-9B0F-8945F37CD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852" y="2737470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0" name="Picture 42" descr="Ponteland Runners - Home | Facebook">
            <a:extLst>
              <a:ext uri="{FF2B5EF4-FFF2-40B4-BE49-F238E27FC236}">
                <a16:creationId xmlns:a16="http://schemas.microsoft.com/office/drawing/2014/main" id="{39E9A6B5-60D1-4128-83D4-8CE35EA6E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009" y="2032699"/>
            <a:ext cx="1333280" cy="119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4" name="Picture 46" descr="POOLE Athletic Club">
            <a:extLst>
              <a:ext uri="{FF2B5EF4-FFF2-40B4-BE49-F238E27FC236}">
                <a16:creationId xmlns:a16="http://schemas.microsoft.com/office/drawing/2014/main" id="{37D5D8FD-F446-4917-8D08-9BE3A86A8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146" y="3958073"/>
            <a:ext cx="3360289" cy="61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6" name="Picture 48" descr="Ranelagh Harriers Running Club – CarePlace">
            <a:extLst>
              <a:ext uri="{FF2B5EF4-FFF2-40B4-BE49-F238E27FC236}">
                <a16:creationId xmlns:a16="http://schemas.microsoft.com/office/drawing/2014/main" id="{8BEB7EA9-FF7A-4E50-8E1E-CEA5A8A56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385" y="3398927"/>
            <a:ext cx="701836" cy="70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8" name="Picture 50" descr="Ripon Runners (@Riponrunners) | Twitter">
            <a:extLst>
              <a:ext uri="{FF2B5EF4-FFF2-40B4-BE49-F238E27FC236}">
                <a16:creationId xmlns:a16="http://schemas.microsoft.com/office/drawing/2014/main" id="{1256D422-E7E1-45B8-964C-9C5D517C1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95" y="2066456"/>
            <a:ext cx="1853940" cy="185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0" name="Picture 52" descr="Sale Harriers Manchester">
            <a:extLst>
              <a:ext uri="{FF2B5EF4-FFF2-40B4-BE49-F238E27FC236}">
                <a16:creationId xmlns:a16="http://schemas.microsoft.com/office/drawing/2014/main" id="{13191A32-6D61-41EC-9C66-52E128FA2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624" y="4784694"/>
            <a:ext cx="1808206" cy="8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2" name="Picture 54">
            <a:extLst>
              <a:ext uri="{FF2B5EF4-FFF2-40B4-BE49-F238E27FC236}">
                <a16:creationId xmlns:a16="http://schemas.microsoft.com/office/drawing/2014/main" id="{2DA4889B-11A2-4511-AD2C-9A963E09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76" y="3824284"/>
            <a:ext cx="3072792" cy="88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4" name="Picture 56" descr="Stockport Harriers (@RunStockport) | Twitter">
            <a:extLst>
              <a:ext uri="{FF2B5EF4-FFF2-40B4-BE49-F238E27FC236}">
                <a16:creationId xmlns:a16="http://schemas.microsoft.com/office/drawing/2014/main" id="{779CB75E-85FB-438C-869B-475B9C281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86" y="2670855"/>
            <a:ext cx="1193363" cy="11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6" name="Picture 58" descr="Sutton-in-Ashfield Harriers &amp; A.C - Home | Facebook">
            <a:extLst>
              <a:ext uri="{FF2B5EF4-FFF2-40B4-BE49-F238E27FC236}">
                <a16:creationId xmlns:a16="http://schemas.microsoft.com/office/drawing/2014/main" id="{3697B58C-2BF7-4ECD-AA4C-D737DB88D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63" y="3156822"/>
            <a:ext cx="879887" cy="87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8" name="Picture 60" descr="Tadcaster Harriers - Home">
            <a:extLst>
              <a:ext uri="{FF2B5EF4-FFF2-40B4-BE49-F238E27FC236}">
                <a16:creationId xmlns:a16="http://schemas.microsoft.com/office/drawing/2014/main" id="{192529CA-1E6D-42B5-B624-00A20FA4D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24" y="4053231"/>
            <a:ext cx="676279" cy="77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0" name="Picture 62" descr="Trafford AC - 2,264 Photos - Amateur Sports Team - M21 9TA ...">
            <a:extLst>
              <a:ext uri="{FF2B5EF4-FFF2-40B4-BE49-F238E27FC236}">
                <a16:creationId xmlns:a16="http://schemas.microsoft.com/office/drawing/2014/main" id="{707B0EBC-4871-4B53-8BC8-381B79748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14" y="4444875"/>
            <a:ext cx="1515749" cy="15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2" name="Picture 64" descr="Windrush Triathlon Club">
            <a:extLst>
              <a:ext uri="{FF2B5EF4-FFF2-40B4-BE49-F238E27FC236}">
                <a16:creationId xmlns:a16="http://schemas.microsoft.com/office/drawing/2014/main" id="{52AA5F23-8316-4696-861D-8345F023A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727" y="5191606"/>
            <a:ext cx="1705910" cy="4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4" name="Picture 66" descr="Wolverhampton &amp; Bilston Athletics Club - 123 Photos - Sports Club ...">
            <a:extLst>
              <a:ext uri="{FF2B5EF4-FFF2-40B4-BE49-F238E27FC236}">
                <a16:creationId xmlns:a16="http://schemas.microsoft.com/office/drawing/2014/main" id="{AF1CAECE-DFDB-4FBB-A64F-CA0360943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48" y="3137853"/>
            <a:ext cx="879091" cy="87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6" name="Picture 68" descr="Worcester Athletic Club Homepage">
            <a:extLst>
              <a:ext uri="{FF2B5EF4-FFF2-40B4-BE49-F238E27FC236}">
                <a16:creationId xmlns:a16="http://schemas.microsoft.com/office/drawing/2014/main" id="{76ED3528-AA83-4CF4-92BD-6DE4215F7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64" y="4471563"/>
            <a:ext cx="3574944" cy="63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8" name="Picture 70" descr="YATE &amp; DISTRICT ATHLETIC CLUB">
            <a:extLst>
              <a:ext uri="{FF2B5EF4-FFF2-40B4-BE49-F238E27FC236}">
                <a16:creationId xmlns:a16="http://schemas.microsoft.com/office/drawing/2014/main" id="{D72AB7F1-04FC-4BE7-811C-3EFFCB63B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9"/>
          <a:stretch/>
        </p:blipFill>
        <p:spPr bwMode="auto">
          <a:xfrm>
            <a:off x="3479760" y="4701799"/>
            <a:ext cx="2703412" cy="8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0" name="Picture 72">
            <a:extLst>
              <a:ext uri="{FF2B5EF4-FFF2-40B4-BE49-F238E27FC236}">
                <a16:creationId xmlns:a16="http://schemas.microsoft.com/office/drawing/2014/main" id="{394E0CCA-9DF4-47C6-BD7F-18799A77D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04" y="4493140"/>
            <a:ext cx="1002149" cy="10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2" name="Picture 74" descr="Tonbridge Athletic Club">
            <a:extLst>
              <a:ext uri="{FF2B5EF4-FFF2-40B4-BE49-F238E27FC236}">
                <a16:creationId xmlns:a16="http://schemas.microsoft.com/office/drawing/2014/main" id="{E0A65739-70AC-4F31-A3E3-A3BEDBF80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313" y="5660346"/>
            <a:ext cx="3502467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4" name="Picture 76" descr="Birchfield Harriers – The UK's Premier Athletics Club">
            <a:extLst>
              <a:ext uri="{FF2B5EF4-FFF2-40B4-BE49-F238E27FC236}">
                <a16:creationId xmlns:a16="http://schemas.microsoft.com/office/drawing/2014/main" id="{F3476FCD-5AB8-42C0-BB93-5BDD707D4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88" y="5519120"/>
            <a:ext cx="1446551" cy="11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6" name="Picture 78" descr="Stratford AC (@StratfordAC) | Twitter">
            <a:extLst>
              <a:ext uri="{FF2B5EF4-FFF2-40B4-BE49-F238E27FC236}">
                <a16:creationId xmlns:a16="http://schemas.microsoft.com/office/drawing/2014/main" id="{80EDFCF1-FFB8-4D65-A069-C76FDE4E2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13" y="5510352"/>
            <a:ext cx="820606" cy="8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0" descr="Logo">
            <a:extLst>
              <a:ext uri="{FF2B5EF4-FFF2-40B4-BE49-F238E27FC236}">
                <a16:creationId xmlns:a16="http://schemas.microsoft.com/office/drawing/2014/main" id="{C77982E9-4828-4114-B50E-277C1045F4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3E1943-7265-489D-B002-4419409BE3C2}"/>
              </a:ext>
            </a:extLst>
          </p:cNvPr>
          <p:cNvSpPr txBox="1"/>
          <p:nvPr/>
        </p:nvSpPr>
        <p:spPr>
          <a:xfrm>
            <a:off x="540833" y="2138771"/>
            <a:ext cx="113245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Which is shorter? </a:t>
            </a:r>
          </a:p>
          <a:p>
            <a:pPr algn="ctr"/>
            <a:endParaRPr lang="en-GB" sz="4400" dirty="0">
              <a:solidFill>
                <a:schemeClr val="bg1"/>
              </a:solidFill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The height of the Leaning Tower of Pisa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The height of Big Ben</a:t>
            </a: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360679" y="1912587"/>
            <a:ext cx="1147064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Which of these is deeper? </a:t>
            </a:r>
          </a:p>
          <a:p>
            <a:pPr algn="ctr"/>
            <a:endParaRPr lang="en-GB" sz="4400" dirty="0">
              <a:solidFill>
                <a:schemeClr val="bg1"/>
              </a:solidFill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The deepest part of the ocean (Mariana trench)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The deepest mine in the world (Mponeng gold mine)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 </a:t>
            </a:r>
          </a:p>
          <a:p>
            <a:pPr marL="742950" lvl="0" indent="-742950" algn="ctr">
              <a:buFont typeface="+mj-lt"/>
              <a:buAutoNum type="alphaUcPeriod"/>
            </a:pPr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5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812800" y="2631992"/>
            <a:ext cx="105663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Which has the smallest population? </a:t>
            </a:r>
          </a:p>
          <a:p>
            <a:pPr algn="ctr"/>
            <a:endParaRPr lang="en-GB" sz="4400" dirty="0">
              <a:solidFill>
                <a:schemeClr val="bg1"/>
              </a:solidFill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Jamaica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Luxembourg 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299336" y="1162360"/>
            <a:ext cx="14863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733550" y="2276726"/>
            <a:ext cx="91565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Which is further? </a:t>
            </a:r>
          </a:p>
          <a:p>
            <a:pPr algn="ctr"/>
            <a:endParaRPr lang="en-GB" sz="4400" dirty="0">
              <a:solidFill>
                <a:schemeClr val="bg1"/>
              </a:solidFill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The distance from London to New York 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The length of the river Nile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563E0-3ED1-4AF5-9AC3-1040C3301025}"/>
              </a:ext>
            </a:extLst>
          </p:cNvPr>
          <p:cNvSpPr/>
          <p:nvPr/>
        </p:nvSpPr>
        <p:spPr>
          <a:xfrm>
            <a:off x="948084" y="1988121"/>
            <a:ext cx="1048235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 2:</a:t>
            </a:r>
          </a:p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PICTURE ROUND</a:t>
            </a:r>
          </a:p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Celebrity merged faces</a:t>
            </a:r>
          </a:p>
        </p:txBody>
      </p:sp>
    </p:spTree>
    <p:extLst>
      <p:ext uri="{BB962C8B-B14F-4D97-AF65-F5344CB8AC3E}">
        <p14:creationId xmlns:p14="http://schemas.microsoft.com/office/powerpoint/2010/main" val="254387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3" y="1162360"/>
            <a:ext cx="9669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A15B3CC-F224-4769-B7E7-F081FCCF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0"/>
            <a:ext cx="5492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11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063D930-E39F-4946-B28D-230B89139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21" y="0"/>
            <a:ext cx="5491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7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5F01F390-4EC9-483C-98EB-6C86DAA43C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09" y="0"/>
            <a:ext cx="5492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0A94BAA-FFD5-4512-9A0B-2FE099720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09" y="0"/>
            <a:ext cx="5492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0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8313D5C1-5367-4121-96DD-DA5E1B0A2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76" y="31206"/>
            <a:ext cx="5467854" cy="682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670" y="0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A075DA-0D42-438B-9475-3DB939A78CBF}"/>
              </a:ext>
            </a:extLst>
          </p:cNvPr>
          <p:cNvSpPr/>
          <p:nvPr/>
        </p:nvSpPr>
        <p:spPr>
          <a:xfrm>
            <a:off x="1540907" y="1394740"/>
            <a:ext cx="911018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BIG ENGLAND </a:t>
            </a:r>
          </a:p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ATHLETICS QUIZ </a:t>
            </a:r>
          </a:p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EXTRAVAGANZA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22F1639-0D4F-4A71-AB01-2CE836CA5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90" y="0"/>
            <a:ext cx="5179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4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B139BB83-03F3-462B-B0DA-B7224094B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97" y="0"/>
            <a:ext cx="5098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9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894081" y="2341793"/>
            <a:ext cx="10576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</a:rPr>
              <a:t>"HERE'S JOHNNY!” </a:t>
            </a:r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FD62C1AE-BC15-4F20-8AA1-07BEEB414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75" y="34277"/>
            <a:ext cx="5295371" cy="663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A close up of a person&#10;&#10;Description automatically generated">
            <a:extLst>
              <a:ext uri="{FF2B5EF4-FFF2-40B4-BE49-F238E27FC236}">
                <a16:creationId xmlns:a16="http://schemas.microsoft.com/office/drawing/2014/main" id="{5408CAA8-1EE0-49B9-B247-5E9110DA0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3" y="806107"/>
            <a:ext cx="8893771" cy="500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0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299336" y="1162360"/>
            <a:ext cx="14863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C7B1566-785A-466E-89C3-B075609ED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6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563E0-3ED1-4AF5-9AC3-1040C3301025}"/>
              </a:ext>
            </a:extLst>
          </p:cNvPr>
          <p:cNvSpPr/>
          <p:nvPr/>
        </p:nvSpPr>
        <p:spPr>
          <a:xfrm>
            <a:off x="2762522" y="1988121"/>
            <a:ext cx="685347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 </a:t>
            </a:r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Athletics Trivia</a:t>
            </a:r>
          </a:p>
        </p:txBody>
      </p:sp>
    </p:spTree>
    <p:extLst>
      <p:ext uri="{BB962C8B-B14F-4D97-AF65-F5344CB8AC3E}">
        <p14:creationId xmlns:p14="http://schemas.microsoft.com/office/powerpoint/2010/main" val="382419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3" y="1162360"/>
            <a:ext cx="9669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564728" y="2413905"/>
            <a:ext cx="9156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week, who thought he had broken Usain Bolts 200m world record?</a:t>
            </a:r>
          </a:p>
        </p:txBody>
      </p:sp>
    </p:spTree>
    <p:extLst>
      <p:ext uri="{BB962C8B-B14F-4D97-AF65-F5344CB8AC3E}">
        <p14:creationId xmlns:p14="http://schemas.microsoft.com/office/powerpoint/2010/main" val="43004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559022" y="2024504"/>
            <a:ext cx="112266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was the record dismissed?</a:t>
            </a: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3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57D42B-C738-4353-A5A2-BCAF28024F69}"/>
              </a:ext>
            </a:extLst>
          </p:cNvPr>
          <p:cNvSpPr txBox="1"/>
          <p:nvPr/>
        </p:nvSpPr>
        <p:spPr>
          <a:xfrm>
            <a:off x="1564728" y="1783269"/>
            <a:ext cx="91565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GB" sz="4400" dirty="0">
              <a:solidFill>
                <a:schemeClr val="bg1"/>
              </a:solidFill>
            </a:endParaRPr>
          </a:p>
          <a:p>
            <a:pPr lvl="0" algn="ctr"/>
            <a:endParaRPr lang="en-GB" sz="4400" dirty="0">
              <a:solidFill>
                <a:schemeClr val="bg1"/>
              </a:solidFill>
            </a:endParaRPr>
          </a:p>
          <a:p>
            <a:pPr lvl="0" algn="ctr"/>
            <a:r>
              <a:rPr lang="en-GB" sz="4400" dirty="0">
                <a:solidFill>
                  <a:schemeClr val="bg1"/>
                </a:solidFill>
              </a:rPr>
              <a:t>What distance was the first Olympic race held in 776BC?</a:t>
            </a:r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4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480896" y="2033288"/>
            <a:ext cx="112302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How many countries compete in major athletics Championships? </a:t>
            </a:r>
          </a:p>
          <a:p>
            <a:pPr marL="742950" indent="-742950" algn="ctr">
              <a:buFont typeface="+mj-lt"/>
              <a:buAutoNum type="alphaUcPeriod"/>
            </a:pPr>
            <a:endParaRPr lang="en-GB" sz="4400" dirty="0">
              <a:solidFill>
                <a:schemeClr val="bg1"/>
              </a:solidFill>
            </a:endParaRPr>
          </a:p>
          <a:p>
            <a:pPr marL="74295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bg1"/>
                </a:solidFill>
              </a:rPr>
              <a:t>153</a:t>
            </a:r>
          </a:p>
          <a:p>
            <a:pPr marL="74295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bg1"/>
                </a:solidFill>
              </a:rPr>
              <a:t>183</a:t>
            </a:r>
          </a:p>
          <a:p>
            <a:pPr marL="74295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bg1"/>
                </a:solidFill>
              </a:rPr>
              <a:t>203</a:t>
            </a:r>
          </a:p>
        </p:txBody>
      </p:sp>
    </p:spTree>
    <p:extLst>
      <p:ext uri="{BB962C8B-B14F-4D97-AF65-F5344CB8AC3E}">
        <p14:creationId xmlns:p14="http://schemas.microsoft.com/office/powerpoint/2010/main" val="180719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563E0-3ED1-4AF5-9AC3-1040C3301025}"/>
              </a:ext>
            </a:extLst>
          </p:cNvPr>
          <p:cNvSpPr/>
          <p:nvPr/>
        </p:nvSpPr>
        <p:spPr>
          <a:xfrm>
            <a:off x="3112135" y="1988121"/>
            <a:ext cx="615425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 1:</a:t>
            </a:r>
          </a:p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Comparisons</a:t>
            </a:r>
          </a:p>
        </p:txBody>
      </p:sp>
    </p:spTree>
    <p:extLst>
      <p:ext uri="{BB962C8B-B14F-4D97-AF65-F5344CB8AC3E}">
        <p14:creationId xmlns:p14="http://schemas.microsoft.com/office/powerpoint/2010/main" val="131734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795644" y="2143355"/>
            <a:ext cx="108373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Sergei </a:t>
            </a:r>
            <a:r>
              <a:rPr lang="en-GB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Bubka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famous pole vaulter, set more athletics world records than anyone else during his career.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did he set? </a:t>
            </a:r>
          </a:p>
        </p:txBody>
      </p:sp>
    </p:spTree>
    <p:extLst>
      <p:ext uri="{BB962C8B-B14F-4D97-AF65-F5344CB8AC3E}">
        <p14:creationId xmlns:p14="http://schemas.microsoft.com/office/powerpoint/2010/main" val="306247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540833" y="3038281"/>
            <a:ext cx="11310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How wide is a standard high jump bar?</a:t>
            </a:r>
          </a:p>
        </p:txBody>
      </p:sp>
    </p:spTree>
    <p:extLst>
      <p:ext uri="{BB962C8B-B14F-4D97-AF65-F5344CB8AC3E}">
        <p14:creationId xmlns:p14="http://schemas.microsoft.com/office/powerpoint/2010/main" val="139319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3E1943-7265-489D-B002-4419409BE3C2}"/>
              </a:ext>
            </a:extLst>
          </p:cNvPr>
          <p:cNvSpPr txBox="1"/>
          <p:nvPr/>
        </p:nvSpPr>
        <p:spPr>
          <a:xfrm>
            <a:off x="540833" y="2520843"/>
            <a:ext cx="113245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What long distance running event takes place in the Sahara Desert in southern Morocco? </a:t>
            </a: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1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360679" y="2527860"/>
            <a:ext cx="114706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Who was disqualified following a false start in the 100m final at the Daegu world championships in 2011?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 </a:t>
            </a:r>
          </a:p>
          <a:p>
            <a:pPr marL="742950" lvl="0" indent="-742950" algn="ctr">
              <a:buFont typeface="+mj-lt"/>
              <a:buAutoNum type="alphaUcPeriod"/>
            </a:pPr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6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540833" y="2527860"/>
            <a:ext cx="10566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Which famous GB sprinter was helped over the line by his dad in the 1992 Olympic games in Barcelona?</a:t>
            </a:r>
          </a:p>
        </p:txBody>
      </p:sp>
    </p:spTree>
    <p:extLst>
      <p:ext uri="{BB962C8B-B14F-4D97-AF65-F5344CB8AC3E}">
        <p14:creationId xmlns:p14="http://schemas.microsoft.com/office/powerpoint/2010/main" val="9498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299336" y="1162360"/>
            <a:ext cx="14863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733550" y="1563587"/>
            <a:ext cx="91565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How many athletes competed in athletics events at the 2012 Olympic games?</a:t>
            </a:r>
          </a:p>
          <a:p>
            <a:pPr algn="ctr"/>
            <a:endParaRPr lang="en-GB" sz="4400" dirty="0">
              <a:solidFill>
                <a:schemeClr val="bg1"/>
              </a:solidFill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1067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2231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2853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02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563E0-3ED1-4AF5-9AC3-1040C3301025}"/>
              </a:ext>
            </a:extLst>
          </p:cNvPr>
          <p:cNvSpPr/>
          <p:nvPr/>
        </p:nvSpPr>
        <p:spPr>
          <a:xfrm>
            <a:off x="3112135" y="1988121"/>
            <a:ext cx="615424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 1:</a:t>
            </a:r>
          </a:p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Comparisons</a:t>
            </a:r>
          </a:p>
        </p:txBody>
      </p:sp>
    </p:spTree>
    <p:extLst>
      <p:ext uri="{BB962C8B-B14F-4D97-AF65-F5344CB8AC3E}">
        <p14:creationId xmlns:p14="http://schemas.microsoft.com/office/powerpoint/2010/main" val="195950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3" y="1162360"/>
            <a:ext cx="9669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733550" y="1408343"/>
            <a:ext cx="915651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taller?</a:t>
            </a:r>
          </a:p>
          <a:p>
            <a:pPr lvl="0" algn="ctr"/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Eiffel Tower </a:t>
            </a:r>
          </a:p>
          <a:p>
            <a:pPr lvl="0"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0"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Chrysler Building</a:t>
            </a:r>
          </a:p>
          <a:p>
            <a:pPr lvl="0" algn="ctr"/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Eiffel tower 324m </a:t>
            </a:r>
          </a:p>
          <a:p>
            <a:pPr lvl="0"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Chrysler Building 319m </a:t>
            </a: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7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559022" y="2024504"/>
            <a:ext cx="1122662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Longer?</a:t>
            </a:r>
          </a:p>
          <a:p>
            <a:pPr lvl="0" algn="ctr"/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distance a kangaroo can jump </a:t>
            </a:r>
          </a:p>
          <a:p>
            <a:pPr lvl="0"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0"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length of a T-rex</a:t>
            </a:r>
          </a:p>
          <a:p>
            <a:pPr lvl="0" algn="ctr"/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Kangaroo jumps 13.5m</a:t>
            </a:r>
          </a:p>
          <a:p>
            <a:pPr lvl="0"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T-rex 12.3m </a:t>
            </a: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1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57D42B-C738-4353-A5A2-BCAF28024F69}"/>
              </a:ext>
            </a:extLst>
          </p:cNvPr>
          <p:cNvSpPr txBox="1"/>
          <p:nvPr/>
        </p:nvSpPr>
        <p:spPr>
          <a:xfrm>
            <a:off x="1564728" y="1204252"/>
            <a:ext cx="91565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600" dirty="0">
                <a:solidFill>
                  <a:schemeClr val="bg1"/>
                </a:solidFill>
              </a:rPr>
              <a:t>What is heavier? </a:t>
            </a:r>
          </a:p>
          <a:p>
            <a:pPr lvl="0" algn="ctr"/>
            <a:endParaRPr lang="en-GB" sz="3600" dirty="0">
              <a:solidFill>
                <a:schemeClr val="bg1"/>
              </a:solidFill>
            </a:endParaRPr>
          </a:p>
          <a:p>
            <a:pPr lvl="0"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international space station (weight on earth) </a:t>
            </a:r>
          </a:p>
          <a:p>
            <a:pPr lvl="0"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</a:p>
          <a:p>
            <a:pPr lvl="0"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Statue of Liberty</a:t>
            </a:r>
          </a:p>
          <a:p>
            <a:pPr lvl="0" algn="ctr"/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 420000kg</a:t>
            </a:r>
          </a:p>
          <a:p>
            <a:pPr lvl="0" algn="ctr"/>
            <a:r>
              <a:rPr lang="en-GB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201200kg</a:t>
            </a:r>
          </a:p>
        </p:txBody>
      </p:sp>
    </p:spTree>
    <p:extLst>
      <p:ext uri="{BB962C8B-B14F-4D97-AF65-F5344CB8AC3E}">
        <p14:creationId xmlns:p14="http://schemas.microsoft.com/office/powerpoint/2010/main" val="90833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3" y="1162360"/>
            <a:ext cx="9669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564728" y="2413905"/>
            <a:ext cx="91565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taller?</a:t>
            </a: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Eiffel Tower </a:t>
            </a:r>
          </a:p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</a:p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Chrysler Building</a:t>
            </a:r>
          </a:p>
        </p:txBody>
      </p:sp>
    </p:spTree>
    <p:extLst>
      <p:ext uri="{BB962C8B-B14F-4D97-AF65-F5344CB8AC3E}">
        <p14:creationId xmlns:p14="http://schemas.microsoft.com/office/powerpoint/2010/main" val="108274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559022" y="1565709"/>
            <a:ext cx="112302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What is the shortest? 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The distance from the sun to Neptune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The circumference of the Earths orbit around the sun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Earths orbit 940mkm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Sun to Neptune 4.5bnkm</a:t>
            </a:r>
          </a:p>
        </p:txBody>
      </p:sp>
    </p:spTree>
    <p:extLst>
      <p:ext uri="{BB962C8B-B14F-4D97-AF65-F5344CB8AC3E}">
        <p14:creationId xmlns:p14="http://schemas.microsoft.com/office/powerpoint/2010/main" val="117105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564728" y="1408343"/>
            <a:ext cx="915651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Which is faster? 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The top speed of a giraffe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Or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The top speed of a great white shark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Giraffe 52kph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Shark 20kph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0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464104" y="1665615"/>
            <a:ext cx="113102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What are there more of? 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People in Austria (population)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Number of articles on Wikipedia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Austria 8.75m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Wiki 5.66m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8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3E1943-7265-489D-B002-4419409BE3C2}"/>
              </a:ext>
            </a:extLst>
          </p:cNvPr>
          <p:cNvSpPr txBox="1"/>
          <p:nvPr/>
        </p:nvSpPr>
        <p:spPr>
          <a:xfrm>
            <a:off x="540833" y="2138771"/>
            <a:ext cx="1132459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Which is shorter? 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The height of the Leaning Tower of Pisa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The height of Big Ben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Pisa 57m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Big Ben 96m</a:t>
            </a: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360679" y="1489791"/>
            <a:ext cx="1147064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Which of these is deeper? 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The deepest part of the ocean (Mariana trench)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The deepest mine in the world (Mponeng gold mine)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Mariana 10.99km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Mine 3.9km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 </a:t>
            </a:r>
          </a:p>
          <a:p>
            <a:pPr marL="742950" lvl="0" indent="-742950" algn="ctr">
              <a:buFont typeface="+mj-lt"/>
              <a:buAutoNum type="alphaUcPeriod"/>
            </a:pPr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52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812800" y="2008441"/>
            <a:ext cx="105663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Which has the smallest population? 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Jamaica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Luxembourg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Luxembourg 594100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Jamaica 2.78 m 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0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299336" y="1162360"/>
            <a:ext cx="14863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733550" y="1591317"/>
            <a:ext cx="9156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Which is further? 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The distance from London to New York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The length of the river Nile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Nile 6850km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LHR – JFK 5580km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5291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563E0-3ED1-4AF5-9AC3-1040C3301025}"/>
              </a:ext>
            </a:extLst>
          </p:cNvPr>
          <p:cNvSpPr/>
          <p:nvPr/>
        </p:nvSpPr>
        <p:spPr>
          <a:xfrm>
            <a:off x="948084" y="1988121"/>
            <a:ext cx="1048235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 2:</a:t>
            </a:r>
          </a:p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PICTURE ROUND</a:t>
            </a:r>
          </a:p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Celebrity merged faces</a:t>
            </a:r>
          </a:p>
        </p:txBody>
      </p:sp>
    </p:spTree>
    <p:extLst>
      <p:ext uri="{BB962C8B-B14F-4D97-AF65-F5344CB8AC3E}">
        <p14:creationId xmlns:p14="http://schemas.microsoft.com/office/powerpoint/2010/main" val="376947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3" y="1162360"/>
            <a:ext cx="9669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A15B3CC-F224-4769-B7E7-F081FCCF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0"/>
            <a:ext cx="5492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BFD322-614E-4EC4-BD14-07563031DA85}"/>
              </a:ext>
            </a:extLst>
          </p:cNvPr>
          <p:cNvSpPr txBox="1"/>
          <p:nvPr/>
        </p:nvSpPr>
        <p:spPr>
          <a:xfrm>
            <a:off x="-344970" y="2761546"/>
            <a:ext cx="4039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Liam </a:t>
            </a:r>
            <a:r>
              <a:rPr lang="en-GB" sz="4400" dirty="0" err="1">
                <a:solidFill>
                  <a:schemeClr val="bg1"/>
                </a:solidFill>
              </a:rPr>
              <a:t>Neeson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F117C9-E1AA-4BEB-8C2B-3CB581BE3B30}"/>
              </a:ext>
            </a:extLst>
          </p:cNvPr>
          <p:cNvSpPr txBox="1"/>
          <p:nvPr/>
        </p:nvSpPr>
        <p:spPr>
          <a:xfrm>
            <a:off x="8438667" y="2886635"/>
            <a:ext cx="4039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Edward Norton</a:t>
            </a:r>
          </a:p>
        </p:txBody>
      </p:sp>
    </p:spTree>
    <p:extLst>
      <p:ext uri="{BB962C8B-B14F-4D97-AF65-F5344CB8AC3E}">
        <p14:creationId xmlns:p14="http://schemas.microsoft.com/office/powerpoint/2010/main" val="22530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063D930-E39F-4946-B28D-230B89139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21" y="0"/>
            <a:ext cx="5491758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83F076-8D56-4BCB-9026-8875361D86F8}"/>
              </a:ext>
            </a:extLst>
          </p:cNvPr>
          <p:cNvSpPr txBox="1"/>
          <p:nvPr/>
        </p:nvSpPr>
        <p:spPr>
          <a:xfrm>
            <a:off x="-313830" y="2745687"/>
            <a:ext cx="4039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Donald Trump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D3A389-A4F3-47CD-9CBD-CDBE7196D029}"/>
              </a:ext>
            </a:extLst>
          </p:cNvPr>
          <p:cNvSpPr txBox="1"/>
          <p:nvPr/>
        </p:nvSpPr>
        <p:spPr>
          <a:xfrm>
            <a:off x="8438667" y="2659559"/>
            <a:ext cx="4039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Hilary Clinton</a:t>
            </a:r>
          </a:p>
        </p:txBody>
      </p:sp>
    </p:spTree>
    <p:extLst>
      <p:ext uri="{BB962C8B-B14F-4D97-AF65-F5344CB8AC3E}">
        <p14:creationId xmlns:p14="http://schemas.microsoft.com/office/powerpoint/2010/main" val="25436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559022" y="2024504"/>
            <a:ext cx="112266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Longer?</a:t>
            </a: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distance a kangaroo can jump or</a:t>
            </a:r>
          </a:p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length of a T-rex</a:t>
            </a: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0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5F01F390-4EC9-483C-98EB-6C86DAA43C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09" y="0"/>
            <a:ext cx="549218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D89CD3-8786-4235-9143-8FBF8F4FF62F}"/>
              </a:ext>
            </a:extLst>
          </p:cNvPr>
          <p:cNvSpPr txBox="1"/>
          <p:nvPr/>
        </p:nvSpPr>
        <p:spPr>
          <a:xfrm>
            <a:off x="-344828" y="2618593"/>
            <a:ext cx="40395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Leonardo </a:t>
            </a:r>
            <a:r>
              <a:rPr lang="en-GB" sz="4400" dirty="0" err="1">
                <a:solidFill>
                  <a:schemeClr val="bg1"/>
                </a:solidFill>
              </a:rPr>
              <a:t>Dicaprio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F6B7E3-1BB9-43B0-94FE-6F5C6D8019B3}"/>
              </a:ext>
            </a:extLst>
          </p:cNvPr>
          <p:cNvSpPr txBox="1"/>
          <p:nvPr/>
        </p:nvSpPr>
        <p:spPr>
          <a:xfrm>
            <a:off x="8438666" y="2610434"/>
            <a:ext cx="4039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Sean Penn</a:t>
            </a:r>
          </a:p>
        </p:txBody>
      </p:sp>
    </p:spTree>
    <p:extLst>
      <p:ext uri="{BB962C8B-B14F-4D97-AF65-F5344CB8AC3E}">
        <p14:creationId xmlns:p14="http://schemas.microsoft.com/office/powerpoint/2010/main" val="27879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0A94BAA-FFD5-4512-9A0B-2FE099720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09" y="0"/>
            <a:ext cx="549218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BBB4ED-B384-4431-ACF7-1516856D6F78}"/>
              </a:ext>
            </a:extLst>
          </p:cNvPr>
          <p:cNvSpPr txBox="1"/>
          <p:nvPr/>
        </p:nvSpPr>
        <p:spPr>
          <a:xfrm>
            <a:off x="-344828" y="2891767"/>
            <a:ext cx="4039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Tom Cruise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C871E3-AD12-434E-91A8-A6EBA42A4118}"/>
              </a:ext>
            </a:extLst>
          </p:cNvPr>
          <p:cNvSpPr txBox="1"/>
          <p:nvPr/>
        </p:nvSpPr>
        <p:spPr>
          <a:xfrm>
            <a:off x="8438666" y="2878368"/>
            <a:ext cx="4039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John Travolta</a:t>
            </a:r>
          </a:p>
        </p:txBody>
      </p:sp>
    </p:spTree>
    <p:extLst>
      <p:ext uri="{BB962C8B-B14F-4D97-AF65-F5344CB8AC3E}">
        <p14:creationId xmlns:p14="http://schemas.microsoft.com/office/powerpoint/2010/main" val="14574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8313D5C1-5367-4121-96DD-DA5E1B0A2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76" y="31206"/>
            <a:ext cx="5467854" cy="68267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12EDDC-0847-4B4A-8941-5F3ECA78D695}"/>
              </a:ext>
            </a:extLst>
          </p:cNvPr>
          <p:cNvSpPr txBox="1"/>
          <p:nvPr/>
        </p:nvSpPr>
        <p:spPr>
          <a:xfrm>
            <a:off x="-493829" y="3085904"/>
            <a:ext cx="4039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Tom Hanks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FB355-697E-4B4E-A4C7-56C9A3E426EA}"/>
              </a:ext>
            </a:extLst>
          </p:cNvPr>
          <p:cNvSpPr txBox="1"/>
          <p:nvPr/>
        </p:nvSpPr>
        <p:spPr>
          <a:xfrm>
            <a:off x="8484933" y="3036877"/>
            <a:ext cx="40395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George 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Clooney</a:t>
            </a:r>
          </a:p>
        </p:txBody>
      </p:sp>
    </p:spTree>
    <p:extLst>
      <p:ext uri="{BB962C8B-B14F-4D97-AF65-F5344CB8AC3E}">
        <p14:creationId xmlns:p14="http://schemas.microsoft.com/office/powerpoint/2010/main" val="112827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22F1639-0D4F-4A71-AB01-2CE836CA5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90" y="0"/>
            <a:ext cx="517921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282799-5525-4FF8-81BE-71AE6D77E521}"/>
              </a:ext>
            </a:extLst>
          </p:cNvPr>
          <p:cNvSpPr txBox="1"/>
          <p:nvPr/>
        </p:nvSpPr>
        <p:spPr>
          <a:xfrm>
            <a:off x="-266587" y="2553803"/>
            <a:ext cx="40395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Rosie Huntington-</a:t>
            </a:r>
            <a:r>
              <a:rPr lang="en-GB" sz="4400" dirty="0" err="1">
                <a:solidFill>
                  <a:schemeClr val="bg1"/>
                </a:solidFill>
              </a:rPr>
              <a:t>Whiteley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45F6D4-C53F-49FA-B812-F09927030036}"/>
              </a:ext>
            </a:extLst>
          </p:cNvPr>
          <p:cNvSpPr txBox="1"/>
          <p:nvPr/>
        </p:nvSpPr>
        <p:spPr>
          <a:xfrm>
            <a:off x="8302116" y="2878368"/>
            <a:ext cx="4039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Cara </a:t>
            </a:r>
            <a:r>
              <a:rPr lang="en-GB" sz="4400" dirty="0" err="1">
                <a:solidFill>
                  <a:schemeClr val="bg1"/>
                </a:solidFill>
              </a:rPr>
              <a:t>Delevigne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0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B139BB83-03F3-462B-B0DA-B7224094B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97" y="0"/>
            <a:ext cx="509880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A89BEC-2AC4-4AF0-B042-C911BEB24D2A}"/>
              </a:ext>
            </a:extLst>
          </p:cNvPr>
          <p:cNvSpPr txBox="1"/>
          <p:nvPr/>
        </p:nvSpPr>
        <p:spPr>
          <a:xfrm>
            <a:off x="-210032" y="2848011"/>
            <a:ext cx="4039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Louis Walsh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22FD-2FFA-45AB-AC6C-7A7B04A29096}"/>
              </a:ext>
            </a:extLst>
          </p:cNvPr>
          <p:cNvSpPr txBox="1"/>
          <p:nvPr/>
        </p:nvSpPr>
        <p:spPr>
          <a:xfrm>
            <a:off x="8286266" y="3044279"/>
            <a:ext cx="4039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Simon Cowell</a:t>
            </a:r>
          </a:p>
        </p:txBody>
      </p:sp>
    </p:spTree>
    <p:extLst>
      <p:ext uri="{BB962C8B-B14F-4D97-AF65-F5344CB8AC3E}">
        <p14:creationId xmlns:p14="http://schemas.microsoft.com/office/powerpoint/2010/main" val="24592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894081" y="2341793"/>
            <a:ext cx="10576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</a:rPr>
              <a:t>"HERE'S JOHNNY!” </a:t>
            </a:r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FD62C1AE-BC15-4F20-8AA1-07BEEB414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75" y="34277"/>
            <a:ext cx="5295371" cy="6632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BC2D16-E21F-4680-806D-342E377BB9B4}"/>
              </a:ext>
            </a:extLst>
          </p:cNvPr>
          <p:cNvSpPr txBox="1"/>
          <p:nvPr/>
        </p:nvSpPr>
        <p:spPr>
          <a:xfrm>
            <a:off x="-252445" y="2930462"/>
            <a:ext cx="4039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Vladimir Putin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C843B6-D366-42B1-91A7-12C17A1CF3C2}"/>
              </a:ext>
            </a:extLst>
          </p:cNvPr>
          <p:cNvSpPr txBox="1"/>
          <p:nvPr/>
        </p:nvSpPr>
        <p:spPr>
          <a:xfrm>
            <a:off x="8482804" y="2940902"/>
            <a:ext cx="4039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Barack Obama</a:t>
            </a:r>
          </a:p>
        </p:txBody>
      </p:sp>
    </p:spTree>
    <p:extLst>
      <p:ext uri="{BB962C8B-B14F-4D97-AF65-F5344CB8AC3E}">
        <p14:creationId xmlns:p14="http://schemas.microsoft.com/office/powerpoint/2010/main" val="255876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A close up of a person&#10;&#10;Description automatically generated">
            <a:extLst>
              <a:ext uri="{FF2B5EF4-FFF2-40B4-BE49-F238E27FC236}">
                <a16:creationId xmlns:a16="http://schemas.microsoft.com/office/drawing/2014/main" id="{5408CAA8-1EE0-49B9-B247-5E9110DA0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3" y="806107"/>
            <a:ext cx="8893771" cy="50068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A63772-8C26-4F95-8D7D-54FFE6F64FCE}"/>
              </a:ext>
            </a:extLst>
          </p:cNvPr>
          <p:cNvSpPr txBox="1"/>
          <p:nvPr/>
        </p:nvSpPr>
        <p:spPr>
          <a:xfrm>
            <a:off x="-33843" y="4921504"/>
            <a:ext cx="4039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Megan Fox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C53DCB-7D86-4443-9A91-FEA679C3202F}"/>
              </a:ext>
            </a:extLst>
          </p:cNvPr>
          <p:cNvSpPr txBox="1"/>
          <p:nvPr/>
        </p:nvSpPr>
        <p:spPr>
          <a:xfrm>
            <a:off x="8152435" y="4719822"/>
            <a:ext cx="4039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Angelina Jolie</a:t>
            </a:r>
          </a:p>
        </p:txBody>
      </p:sp>
    </p:spTree>
    <p:extLst>
      <p:ext uri="{BB962C8B-B14F-4D97-AF65-F5344CB8AC3E}">
        <p14:creationId xmlns:p14="http://schemas.microsoft.com/office/powerpoint/2010/main" val="321855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299336" y="1162360"/>
            <a:ext cx="14863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C7B1566-785A-466E-89C3-B075609ED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AA2EB8-E391-40DF-9256-6AAB0C06DED2}"/>
              </a:ext>
            </a:extLst>
          </p:cNvPr>
          <p:cNvSpPr txBox="1"/>
          <p:nvPr/>
        </p:nvSpPr>
        <p:spPr>
          <a:xfrm>
            <a:off x="-234142" y="2776710"/>
            <a:ext cx="40395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Holly   </a:t>
            </a:r>
            <a:r>
              <a:rPr lang="en-GB" sz="4400" dirty="0" err="1">
                <a:solidFill>
                  <a:schemeClr val="bg1"/>
                </a:solidFill>
              </a:rPr>
              <a:t>Wiloughby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8F0C18-36B7-48B9-9D69-F25E1740D258}"/>
              </a:ext>
            </a:extLst>
          </p:cNvPr>
          <p:cNvSpPr txBox="1"/>
          <p:nvPr/>
        </p:nvSpPr>
        <p:spPr>
          <a:xfrm>
            <a:off x="8493865" y="2878368"/>
            <a:ext cx="40395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Amanda   Holden</a:t>
            </a:r>
          </a:p>
        </p:txBody>
      </p:sp>
    </p:spTree>
    <p:extLst>
      <p:ext uri="{BB962C8B-B14F-4D97-AF65-F5344CB8AC3E}">
        <p14:creationId xmlns:p14="http://schemas.microsoft.com/office/powerpoint/2010/main" val="308774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563E0-3ED1-4AF5-9AC3-1040C3301025}"/>
              </a:ext>
            </a:extLst>
          </p:cNvPr>
          <p:cNvSpPr/>
          <p:nvPr/>
        </p:nvSpPr>
        <p:spPr>
          <a:xfrm>
            <a:off x="2762522" y="1988121"/>
            <a:ext cx="685347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 </a:t>
            </a:r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Athletics Trivia</a:t>
            </a:r>
          </a:p>
        </p:txBody>
      </p:sp>
    </p:spTree>
    <p:extLst>
      <p:ext uri="{BB962C8B-B14F-4D97-AF65-F5344CB8AC3E}">
        <p14:creationId xmlns:p14="http://schemas.microsoft.com/office/powerpoint/2010/main" val="412354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3" y="1162360"/>
            <a:ext cx="9669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564728" y="2413905"/>
            <a:ext cx="91565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week, who thought he had broken Usain Bolts 200m world record?</a:t>
            </a: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Noah Lyles</a:t>
            </a:r>
          </a:p>
        </p:txBody>
      </p:sp>
    </p:spTree>
    <p:extLst>
      <p:ext uri="{BB962C8B-B14F-4D97-AF65-F5344CB8AC3E}">
        <p14:creationId xmlns:p14="http://schemas.microsoft.com/office/powerpoint/2010/main" val="183374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57D42B-C738-4353-A5A2-BCAF28024F69}"/>
              </a:ext>
            </a:extLst>
          </p:cNvPr>
          <p:cNvSpPr txBox="1"/>
          <p:nvPr/>
        </p:nvSpPr>
        <p:spPr>
          <a:xfrm>
            <a:off x="1564728" y="1783269"/>
            <a:ext cx="91565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</a:rPr>
              <a:t>What is heavier? </a:t>
            </a:r>
          </a:p>
          <a:p>
            <a:pPr lvl="0" algn="ctr"/>
            <a:endParaRPr lang="en-GB" sz="4400" dirty="0">
              <a:solidFill>
                <a:schemeClr val="bg1"/>
              </a:solidFill>
            </a:endParaRPr>
          </a:p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international space station (weight on earth) </a:t>
            </a:r>
          </a:p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</a:p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Statue of Liberty</a:t>
            </a:r>
          </a:p>
        </p:txBody>
      </p:sp>
    </p:spTree>
    <p:extLst>
      <p:ext uri="{BB962C8B-B14F-4D97-AF65-F5344CB8AC3E}">
        <p14:creationId xmlns:p14="http://schemas.microsoft.com/office/powerpoint/2010/main" val="341147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559022" y="2024504"/>
            <a:ext cx="112266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was the record dismissed?</a:t>
            </a: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only ran 185m</a:t>
            </a: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6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57D42B-C738-4353-A5A2-BCAF28024F69}"/>
              </a:ext>
            </a:extLst>
          </p:cNvPr>
          <p:cNvSpPr txBox="1"/>
          <p:nvPr/>
        </p:nvSpPr>
        <p:spPr>
          <a:xfrm>
            <a:off x="1564728" y="1059688"/>
            <a:ext cx="91565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GB" sz="4400" dirty="0">
              <a:solidFill>
                <a:schemeClr val="bg1"/>
              </a:solidFill>
            </a:endParaRPr>
          </a:p>
          <a:p>
            <a:pPr lvl="0" algn="ctr"/>
            <a:endParaRPr lang="en-GB" sz="4400" dirty="0">
              <a:solidFill>
                <a:schemeClr val="bg1"/>
              </a:solidFill>
            </a:endParaRPr>
          </a:p>
          <a:p>
            <a:pPr lvl="0" algn="ctr"/>
            <a:r>
              <a:rPr lang="en-GB" sz="4400" dirty="0">
                <a:solidFill>
                  <a:schemeClr val="bg1"/>
                </a:solidFill>
              </a:rPr>
              <a:t>What distance was the first Olympic race held in 776BC?</a:t>
            </a: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600m</a:t>
            </a:r>
          </a:p>
        </p:txBody>
      </p:sp>
    </p:spTree>
    <p:extLst>
      <p:ext uri="{BB962C8B-B14F-4D97-AF65-F5344CB8AC3E}">
        <p14:creationId xmlns:p14="http://schemas.microsoft.com/office/powerpoint/2010/main" val="388597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480896" y="2033288"/>
            <a:ext cx="112302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How many countries compete in major athletics Champion ships? </a:t>
            </a:r>
          </a:p>
          <a:p>
            <a:pPr marL="742950" indent="-742950" algn="ctr">
              <a:buFont typeface="+mj-lt"/>
              <a:buAutoNum type="alphaUcPeriod"/>
            </a:pPr>
            <a:endParaRPr lang="en-GB" sz="4400" dirty="0">
              <a:solidFill>
                <a:schemeClr val="bg1"/>
              </a:solidFill>
            </a:endParaRPr>
          </a:p>
          <a:p>
            <a:pPr marL="74295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bg1"/>
                </a:solidFill>
              </a:rPr>
              <a:t>153</a:t>
            </a:r>
          </a:p>
          <a:p>
            <a:pPr marL="74295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bg1"/>
                </a:solidFill>
              </a:rPr>
              <a:t>183</a:t>
            </a:r>
          </a:p>
          <a:p>
            <a:pPr marL="74295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bg1"/>
                </a:solidFill>
              </a:rPr>
              <a:t>203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693111A-4CFF-40A1-A2CB-5353D85F091C}"/>
              </a:ext>
            </a:extLst>
          </p:cNvPr>
          <p:cNvSpPr/>
          <p:nvPr/>
        </p:nvSpPr>
        <p:spPr>
          <a:xfrm>
            <a:off x="4872356" y="5406125"/>
            <a:ext cx="2338086" cy="87605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82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032934" y="1864131"/>
            <a:ext cx="108373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Sergei </a:t>
            </a:r>
            <a:r>
              <a:rPr lang="en-GB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Bubka</a:t>
            </a: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famous pole vaulter, set more athletics world records than anyone else during his career.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did he set? 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00089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540833" y="3038281"/>
            <a:ext cx="113102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How wide is a standard high jump bar?</a:t>
            </a:r>
          </a:p>
          <a:p>
            <a:pPr algn="ctr"/>
            <a:endParaRPr lang="en-GB" sz="4400" dirty="0">
              <a:solidFill>
                <a:schemeClr val="bg1"/>
              </a:solidFill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4m</a:t>
            </a:r>
          </a:p>
        </p:txBody>
      </p:sp>
    </p:spTree>
    <p:extLst>
      <p:ext uri="{BB962C8B-B14F-4D97-AF65-F5344CB8AC3E}">
        <p14:creationId xmlns:p14="http://schemas.microsoft.com/office/powerpoint/2010/main" val="429059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3E1943-7265-489D-B002-4419409BE3C2}"/>
              </a:ext>
            </a:extLst>
          </p:cNvPr>
          <p:cNvSpPr txBox="1"/>
          <p:nvPr/>
        </p:nvSpPr>
        <p:spPr>
          <a:xfrm>
            <a:off x="540833" y="2520843"/>
            <a:ext cx="113245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What long distance running event takes place in the Sahara desert in southern Morocco? </a:t>
            </a:r>
          </a:p>
          <a:p>
            <a:pPr algn="ctr"/>
            <a:endParaRPr lang="en-GB" sz="4400" dirty="0">
              <a:solidFill>
                <a:schemeClr val="bg1"/>
              </a:solidFill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Marathon des Sables</a:t>
            </a: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5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360679" y="2527860"/>
            <a:ext cx="114706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Who was disqualified following a false start in the 100m final at the Daegu world championships in 2011?</a:t>
            </a:r>
          </a:p>
          <a:p>
            <a:pPr algn="ctr"/>
            <a:endParaRPr lang="en-GB" sz="4400" dirty="0">
              <a:solidFill>
                <a:schemeClr val="bg1"/>
              </a:solidFill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Usain Bolt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 </a:t>
            </a:r>
          </a:p>
          <a:p>
            <a:pPr marL="742950" lvl="0" indent="-742950" algn="ctr">
              <a:buFont typeface="+mj-lt"/>
              <a:buAutoNum type="alphaUcPeriod"/>
            </a:pPr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8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540833" y="2527860"/>
            <a:ext cx="105663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Which famous GB sprinter was helped over the line by his dad in the 1992 Olympic games in Barcelona?</a:t>
            </a:r>
          </a:p>
          <a:p>
            <a:pPr algn="ctr"/>
            <a:endParaRPr lang="en-GB" sz="4400" dirty="0">
              <a:solidFill>
                <a:schemeClr val="bg1"/>
              </a:solidFill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Derek Redmond</a:t>
            </a:r>
          </a:p>
        </p:txBody>
      </p:sp>
    </p:spTree>
    <p:extLst>
      <p:ext uri="{BB962C8B-B14F-4D97-AF65-F5344CB8AC3E}">
        <p14:creationId xmlns:p14="http://schemas.microsoft.com/office/powerpoint/2010/main" val="209244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299336" y="1162360"/>
            <a:ext cx="14863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733550" y="1563587"/>
            <a:ext cx="91565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How many athletes competed in athletics events at the 2012 Olympic games?</a:t>
            </a:r>
          </a:p>
          <a:p>
            <a:pPr algn="ctr"/>
            <a:endParaRPr lang="en-GB" sz="4400" dirty="0">
              <a:solidFill>
                <a:schemeClr val="bg1"/>
              </a:solidFill>
            </a:endParaRPr>
          </a:p>
          <a:p>
            <a:pPr marL="74295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bg1"/>
                </a:solidFill>
              </a:rPr>
              <a:t>1067</a:t>
            </a:r>
          </a:p>
          <a:p>
            <a:pPr marL="74295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bg1"/>
                </a:solidFill>
              </a:rPr>
              <a:t>2231</a:t>
            </a:r>
          </a:p>
          <a:p>
            <a:pPr marL="74295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bg1"/>
                </a:solidFill>
              </a:rPr>
              <a:t>2853</a:t>
            </a:r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E7C149-5020-42BF-9C21-6666EF2917EA}"/>
              </a:ext>
            </a:extLst>
          </p:cNvPr>
          <p:cNvSpPr/>
          <p:nvPr/>
        </p:nvSpPr>
        <p:spPr>
          <a:xfrm>
            <a:off x="5142763" y="4903963"/>
            <a:ext cx="2338086" cy="87605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0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563E0-3ED1-4AF5-9AC3-1040C3301025}"/>
              </a:ext>
            </a:extLst>
          </p:cNvPr>
          <p:cNvSpPr/>
          <p:nvPr/>
        </p:nvSpPr>
        <p:spPr>
          <a:xfrm>
            <a:off x="611458" y="1988121"/>
            <a:ext cx="1115561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End</a:t>
            </a:r>
          </a:p>
          <a:p>
            <a:pPr algn="ctr"/>
            <a:endParaRPr lang="en-US" sz="7200" b="1" spc="50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50800" dir="5400000" algn="ctr" rotWithShape="0">
                  <a:srgbClr val="C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 us know your scores</a:t>
            </a:r>
            <a:endParaRPr lang="en-US" sz="5400" b="1" cap="none" spc="50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50800" dir="5400000" algn="ctr" rotWithShape="0">
                  <a:srgbClr val="C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9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480896" y="2033288"/>
            <a:ext cx="112302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What is the shortest? </a:t>
            </a:r>
          </a:p>
          <a:p>
            <a:pPr algn="ctr"/>
            <a:endParaRPr lang="en-GB" sz="4400" dirty="0">
              <a:solidFill>
                <a:schemeClr val="bg1"/>
              </a:solidFill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The distance from the sun to Neptune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The circumference of the Earths orbit around the sun</a:t>
            </a:r>
          </a:p>
        </p:txBody>
      </p:sp>
    </p:spTree>
    <p:extLst>
      <p:ext uri="{BB962C8B-B14F-4D97-AF65-F5344CB8AC3E}">
        <p14:creationId xmlns:p14="http://schemas.microsoft.com/office/powerpoint/2010/main" val="4459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049"/>
            <a:ext cx="12423227" cy="7182906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59" y="5890512"/>
            <a:ext cx="2741077" cy="935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8" name="Picture 2" descr="Almost Athletes Neck Tubes. Order your clubs neck tubes here.">
            <a:extLst>
              <a:ext uri="{FF2B5EF4-FFF2-40B4-BE49-F238E27FC236}">
                <a16:creationId xmlns:a16="http://schemas.microsoft.com/office/drawing/2014/main" id="{06D628EF-6237-463C-8134-78A378058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7" b="14158"/>
          <a:stretch/>
        </p:blipFill>
        <p:spPr bwMode="auto">
          <a:xfrm>
            <a:off x="-147638" y="-33049"/>
            <a:ext cx="3343275" cy="94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ere Alston Trekkers (BATs) - Home | Facebook">
            <a:extLst>
              <a:ext uri="{FF2B5EF4-FFF2-40B4-BE49-F238E27FC236}">
                <a16:creationId xmlns:a16="http://schemas.microsoft.com/office/drawing/2014/main" id="{EB07CC6F-5C4E-4E10-B264-2F00DC2D7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241" y="0"/>
            <a:ext cx="1595120" cy="15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Bexley Athletic Club | The Home of Bexley Athletics">
            <a:extLst>
              <a:ext uri="{FF2B5EF4-FFF2-40B4-BE49-F238E27FC236}">
                <a16:creationId xmlns:a16="http://schemas.microsoft.com/office/drawing/2014/main" id="{8E6F5F49-AC73-441F-A538-92FB82C84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947" y="-408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Bicester's Athletics Club |">
            <a:extLst>
              <a:ext uri="{FF2B5EF4-FFF2-40B4-BE49-F238E27FC236}">
                <a16:creationId xmlns:a16="http://schemas.microsoft.com/office/drawing/2014/main" id="{E0CDD078-42D8-45CE-A35E-E567BEA0E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808" y="-1"/>
            <a:ext cx="22669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BAC Logo">
            <a:extLst>
              <a:ext uri="{FF2B5EF4-FFF2-40B4-BE49-F238E27FC236}">
                <a16:creationId xmlns:a16="http://schemas.microsoft.com/office/drawing/2014/main" id="{2D863626-86BF-4AA8-9845-A60B74B2F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794" y="5998881"/>
            <a:ext cx="882292" cy="8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Black Pear Joggers (@WorcesterBPJ) | Twitter">
            <a:extLst>
              <a:ext uri="{FF2B5EF4-FFF2-40B4-BE49-F238E27FC236}">
                <a16:creationId xmlns:a16="http://schemas.microsoft.com/office/drawing/2014/main" id="{5A44D648-F2A7-47B9-A56E-3A65B5473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00" y="76107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Picture 14" descr="Blackhill Bounders Running Club.">
            <a:extLst>
              <a:ext uri="{FF2B5EF4-FFF2-40B4-BE49-F238E27FC236}">
                <a16:creationId xmlns:a16="http://schemas.microsoft.com/office/drawing/2014/main" id="{77C38C7A-9B2D-4939-9FF4-5FBC85FC4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57" b="33652"/>
          <a:stretch/>
        </p:blipFill>
        <p:spPr bwMode="auto">
          <a:xfrm>
            <a:off x="3745898" y="5456175"/>
            <a:ext cx="4081975" cy="17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4" name="Picture 16">
            <a:extLst>
              <a:ext uri="{FF2B5EF4-FFF2-40B4-BE49-F238E27FC236}">
                <a16:creationId xmlns:a16="http://schemas.microsoft.com/office/drawing/2014/main" id="{24B6A41A-E40A-4F7D-AF8E-50AB063C6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26"/>
          <a:stretch/>
        </p:blipFill>
        <p:spPr bwMode="auto">
          <a:xfrm>
            <a:off x="5268181" y="-88423"/>
            <a:ext cx="3330961" cy="20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6" name="Picture 18" descr="Dereham Runners AC (@DerehamRunners) | Twitter">
            <a:extLst>
              <a:ext uri="{FF2B5EF4-FFF2-40B4-BE49-F238E27FC236}">
                <a16:creationId xmlns:a16="http://schemas.microsoft.com/office/drawing/2014/main" id="{A8D106E9-D33C-4B52-A75B-368C88B44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11" y="860397"/>
            <a:ext cx="1196076" cy="11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8" name="Picture 20">
            <a:extLst>
              <a:ext uri="{FF2B5EF4-FFF2-40B4-BE49-F238E27FC236}">
                <a16:creationId xmlns:a16="http://schemas.microsoft.com/office/drawing/2014/main" id="{9DA47F61-5506-43FE-8294-97719AEAD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69288" r="65878" b="3611"/>
          <a:stretch/>
        </p:blipFill>
        <p:spPr bwMode="auto">
          <a:xfrm>
            <a:off x="5197535" y="1670826"/>
            <a:ext cx="4023490" cy="113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2" name="Picture 24" descr="The Yellow Army - Free Running Community | Dudley Community ...">
            <a:extLst>
              <a:ext uri="{FF2B5EF4-FFF2-40B4-BE49-F238E27FC236}">
                <a16:creationId xmlns:a16="http://schemas.microsoft.com/office/drawing/2014/main" id="{44019632-33A4-46FE-B772-B7CCCBA74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783" y="4092355"/>
            <a:ext cx="2084999" cy="10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4" name="Picture 26" descr="Fenland Running Club - Home | Facebook">
            <a:extLst>
              <a:ext uri="{FF2B5EF4-FFF2-40B4-BE49-F238E27FC236}">
                <a16:creationId xmlns:a16="http://schemas.microsoft.com/office/drawing/2014/main" id="{09659064-F53C-4829-8F9D-11BF2EBF4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0" b="24307"/>
          <a:stretch/>
        </p:blipFill>
        <p:spPr bwMode="auto">
          <a:xfrm>
            <a:off x="8581024" y="911956"/>
            <a:ext cx="2161734" cy="77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6" name="Picture 28" descr="Halesowen Athletics Club">
            <a:extLst>
              <a:ext uri="{FF2B5EF4-FFF2-40B4-BE49-F238E27FC236}">
                <a16:creationId xmlns:a16="http://schemas.microsoft.com/office/drawing/2014/main" id="{47F67C92-8F8D-4B41-8170-80D1AC801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64" y="5111940"/>
            <a:ext cx="3124387" cy="7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833703-BEFA-42DB-8204-D5A4E272BE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27778" y="1540500"/>
            <a:ext cx="1893528" cy="1956927"/>
          </a:xfrm>
          <a:prstGeom prst="rect">
            <a:avLst/>
          </a:prstGeom>
        </p:spPr>
      </p:pic>
      <p:pic>
        <p:nvPicPr>
          <p:cNvPr id="22558" name="Picture 30" descr="\&quot;Invicta">
            <a:extLst>
              <a:ext uri="{FF2B5EF4-FFF2-40B4-BE49-F238E27FC236}">
                <a16:creationId xmlns:a16="http://schemas.microsoft.com/office/drawing/2014/main" id="{84421A28-4745-4EDE-958D-46CD1676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700" y="1650800"/>
            <a:ext cx="1233078" cy="12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0" name="Picture 32" descr="leeds-city-logo">
            <a:extLst>
              <a:ext uri="{FF2B5EF4-FFF2-40B4-BE49-F238E27FC236}">
                <a16:creationId xmlns:a16="http://schemas.microsoft.com/office/drawing/2014/main" id="{1244A6F2-B665-4A7D-9C79-9A1371152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655" y="3425883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E0DEF6-ED36-427C-8DCB-11D8DF5F761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65697" y="2840123"/>
            <a:ext cx="1131825" cy="1228693"/>
          </a:xfrm>
          <a:prstGeom prst="rect">
            <a:avLst/>
          </a:prstGeom>
        </p:spPr>
      </p:pic>
      <p:pic>
        <p:nvPicPr>
          <p:cNvPr id="22562" name="Picture 34" descr="RunTogether / Notts Women Runners / Home">
            <a:extLst>
              <a:ext uri="{FF2B5EF4-FFF2-40B4-BE49-F238E27FC236}">
                <a16:creationId xmlns:a16="http://schemas.microsoft.com/office/drawing/2014/main" id="{1711C510-13CF-419E-ACE0-7D5A22E43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024" y="2820256"/>
            <a:ext cx="1899964" cy="12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4" name="Picture 36" descr="Orchard Eagles RC (@Orchard_Eagles) | Twitter">
            <a:extLst>
              <a:ext uri="{FF2B5EF4-FFF2-40B4-BE49-F238E27FC236}">
                <a16:creationId xmlns:a16="http://schemas.microsoft.com/office/drawing/2014/main" id="{57DAA288-7F2B-4921-8F81-B7BF55CBC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15" y="2852577"/>
            <a:ext cx="1142296" cy="114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8" name="Picture 40" descr="Peterborough and Nene Valley Athletics Club: Welcome!">
            <a:extLst>
              <a:ext uri="{FF2B5EF4-FFF2-40B4-BE49-F238E27FC236}">
                <a16:creationId xmlns:a16="http://schemas.microsoft.com/office/drawing/2014/main" id="{5875651B-A0B3-4D30-9B0F-8945F37CD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852" y="2737470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0" name="Picture 42" descr="Ponteland Runners - Home | Facebook">
            <a:extLst>
              <a:ext uri="{FF2B5EF4-FFF2-40B4-BE49-F238E27FC236}">
                <a16:creationId xmlns:a16="http://schemas.microsoft.com/office/drawing/2014/main" id="{39E9A6B5-60D1-4128-83D4-8CE35EA6E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009" y="2032699"/>
            <a:ext cx="1333280" cy="119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4" name="Picture 46" descr="POOLE Athletic Club">
            <a:extLst>
              <a:ext uri="{FF2B5EF4-FFF2-40B4-BE49-F238E27FC236}">
                <a16:creationId xmlns:a16="http://schemas.microsoft.com/office/drawing/2014/main" id="{37D5D8FD-F446-4917-8D08-9BE3A86A8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146" y="3958073"/>
            <a:ext cx="3360289" cy="61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6" name="Picture 48" descr="Ranelagh Harriers Running Club – CarePlace">
            <a:extLst>
              <a:ext uri="{FF2B5EF4-FFF2-40B4-BE49-F238E27FC236}">
                <a16:creationId xmlns:a16="http://schemas.microsoft.com/office/drawing/2014/main" id="{8BEB7EA9-FF7A-4E50-8E1E-CEA5A8A56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385" y="3398927"/>
            <a:ext cx="701836" cy="70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8" name="Picture 50" descr="Ripon Runners (@Riponrunners) | Twitter">
            <a:extLst>
              <a:ext uri="{FF2B5EF4-FFF2-40B4-BE49-F238E27FC236}">
                <a16:creationId xmlns:a16="http://schemas.microsoft.com/office/drawing/2014/main" id="{1256D422-E7E1-45B8-964C-9C5D517C1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95" y="2066456"/>
            <a:ext cx="1853940" cy="185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0" name="Picture 52" descr="Sale Harriers Manchester">
            <a:extLst>
              <a:ext uri="{FF2B5EF4-FFF2-40B4-BE49-F238E27FC236}">
                <a16:creationId xmlns:a16="http://schemas.microsoft.com/office/drawing/2014/main" id="{13191A32-6D61-41EC-9C66-52E128FA2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624" y="4784694"/>
            <a:ext cx="1808206" cy="8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2" name="Picture 54">
            <a:extLst>
              <a:ext uri="{FF2B5EF4-FFF2-40B4-BE49-F238E27FC236}">
                <a16:creationId xmlns:a16="http://schemas.microsoft.com/office/drawing/2014/main" id="{2DA4889B-11A2-4511-AD2C-9A963E09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76" y="3824284"/>
            <a:ext cx="3072792" cy="88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4" name="Picture 56" descr="Stockport Harriers (@RunStockport) | Twitter">
            <a:extLst>
              <a:ext uri="{FF2B5EF4-FFF2-40B4-BE49-F238E27FC236}">
                <a16:creationId xmlns:a16="http://schemas.microsoft.com/office/drawing/2014/main" id="{779CB75E-85FB-438C-869B-475B9C281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86" y="2670855"/>
            <a:ext cx="1193363" cy="11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6" name="Picture 58" descr="Sutton-in-Ashfield Harriers &amp; A.C - Home | Facebook">
            <a:extLst>
              <a:ext uri="{FF2B5EF4-FFF2-40B4-BE49-F238E27FC236}">
                <a16:creationId xmlns:a16="http://schemas.microsoft.com/office/drawing/2014/main" id="{3697B58C-2BF7-4ECD-AA4C-D737DB88D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63" y="3156822"/>
            <a:ext cx="879887" cy="87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8" name="Picture 60" descr="Tadcaster Harriers - Home">
            <a:extLst>
              <a:ext uri="{FF2B5EF4-FFF2-40B4-BE49-F238E27FC236}">
                <a16:creationId xmlns:a16="http://schemas.microsoft.com/office/drawing/2014/main" id="{192529CA-1E6D-42B5-B624-00A20FA4D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24" y="4053231"/>
            <a:ext cx="676279" cy="77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0" name="Picture 62" descr="Trafford AC - 2,264 Photos - Amateur Sports Team - M21 9TA ...">
            <a:extLst>
              <a:ext uri="{FF2B5EF4-FFF2-40B4-BE49-F238E27FC236}">
                <a16:creationId xmlns:a16="http://schemas.microsoft.com/office/drawing/2014/main" id="{707B0EBC-4871-4B53-8BC8-381B79748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14" y="4444875"/>
            <a:ext cx="1515749" cy="15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2" name="Picture 64" descr="Windrush Triathlon Club">
            <a:extLst>
              <a:ext uri="{FF2B5EF4-FFF2-40B4-BE49-F238E27FC236}">
                <a16:creationId xmlns:a16="http://schemas.microsoft.com/office/drawing/2014/main" id="{52AA5F23-8316-4696-861D-8345F023A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727" y="5191606"/>
            <a:ext cx="1705910" cy="4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4" name="Picture 66" descr="Wolverhampton &amp; Bilston Athletics Club - 123 Photos - Sports Club ...">
            <a:extLst>
              <a:ext uri="{FF2B5EF4-FFF2-40B4-BE49-F238E27FC236}">
                <a16:creationId xmlns:a16="http://schemas.microsoft.com/office/drawing/2014/main" id="{AF1CAECE-DFDB-4FBB-A64F-CA0360943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48" y="3137853"/>
            <a:ext cx="879091" cy="87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6" name="Picture 68" descr="Worcester Athletic Club Homepage">
            <a:extLst>
              <a:ext uri="{FF2B5EF4-FFF2-40B4-BE49-F238E27FC236}">
                <a16:creationId xmlns:a16="http://schemas.microsoft.com/office/drawing/2014/main" id="{76ED3528-AA83-4CF4-92BD-6DE4215F7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64" y="4471563"/>
            <a:ext cx="3574944" cy="63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8" name="Picture 70" descr="YATE &amp; DISTRICT ATHLETIC CLUB">
            <a:extLst>
              <a:ext uri="{FF2B5EF4-FFF2-40B4-BE49-F238E27FC236}">
                <a16:creationId xmlns:a16="http://schemas.microsoft.com/office/drawing/2014/main" id="{D72AB7F1-04FC-4BE7-811C-3EFFCB63B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9"/>
          <a:stretch/>
        </p:blipFill>
        <p:spPr bwMode="auto">
          <a:xfrm>
            <a:off x="3479760" y="4701799"/>
            <a:ext cx="2703412" cy="8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0" name="Picture 72">
            <a:extLst>
              <a:ext uri="{FF2B5EF4-FFF2-40B4-BE49-F238E27FC236}">
                <a16:creationId xmlns:a16="http://schemas.microsoft.com/office/drawing/2014/main" id="{394E0CCA-9DF4-47C6-BD7F-18799A77D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04" y="4493140"/>
            <a:ext cx="1002149" cy="10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2" name="Picture 74" descr="Tonbridge Athletic Club">
            <a:extLst>
              <a:ext uri="{FF2B5EF4-FFF2-40B4-BE49-F238E27FC236}">
                <a16:creationId xmlns:a16="http://schemas.microsoft.com/office/drawing/2014/main" id="{E0A65739-70AC-4F31-A3E3-A3BEDBF80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313" y="5660346"/>
            <a:ext cx="3502467" cy="12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4" name="Picture 76" descr="Birchfield Harriers – The UK's Premier Athletics Club">
            <a:extLst>
              <a:ext uri="{FF2B5EF4-FFF2-40B4-BE49-F238E27FC236}">
                <a16:creationId xmlns:a16="http://schemas.microsoft.com/office/drawing/2014/main" id="{F3476FCD-5AB8-42C0-BB93-5BDD707D4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88" y="5519120"/>
            <a:ext cx="1446551" cy="11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6" name="Picture 78" descr="Stratford AC (@StratfordAC) | Twitter">
            <a:extLst>
              <a:ext uri="{FF2B5EF4-FFF2-40B4-BE49-F238E27FC236}">
                <a16:creationId xmlns:a16="http://schemas.microsoft.com/office/drawing/2014/main" id="{80EDFCF1-FFB8-4D65-A069-C76FDE4E2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13" y="5510352"/>
            <a:ext cx="820606" cy="8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0" descr="Logo">
            <a:extLst>
              <a:ext uri="{FF2B5EF4-FFF2-40B4-BE49-F238E27FC236}">
                <a16:creationId xmlns:a16="http://schemas.microsoft.com/office/drawing/2014/main" id="{C77982E9-4828-4114-B50E-277C1045F4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26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566006" y="1864131"/>
            <a:ext cx="91565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Which is faster? </a:t>
            </a:r>
          </a:p>
          <a:p>
            <a:pPr algn="ctr"/>
            <a:endParaRPr lang="en-GB" sz="4400" dirty="0">
              <a:solidFill>
                <a:schemeClr val="bg1"/>
              </a:solidFill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The top speed of a giraffe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Or 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The top speed of a great white shark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457201" y="2341793"/>
            <a:ext cx="113102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What are there more of? </a:t>
            </a:r>
          </a:p>
          <a:p>
            <a:pPr algn="ctr"/>
            <a:endParaRPr lang="en-GB" sz="4400" dirty="0">
              <a:solidFill>
                <a:schemeClr val="bg1"/>
              </a:solidFill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People in Austria (population)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Number of articles on Wikipedia</a:t>
            </a:r>
          </a:p>
        </p:txBody>
      </p:sp>
    </p:spTree>
    <p:extLst>
      <p:ext uri="{BB962C8B-B14F-4D97-AF65-F5344CB8AC3E}">
        <p14:creationId xmlns:p14="http://schemas.microsoft.com/office/powerpoint/2010/main" val="27840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9823</TotalTime>
  <Words>1083</Words>
  <Application>Microsoft Office PowerPoint</Application>
  <PresentationFormat>Widescreen</PresentationFormat>
  <Paragraphs>442</Paragraphs>
  <Slides>70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Arial</vt:lpstr>
      <vt:lpstr>Calibri</vt:lpstr>
      <vt:lpstr>Calibri Light</vt:lpstr>
      <vt:lpstr>Office Theme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EMOJI QUIZ FILM TITLES</dc:title>
  <dc:creator>Stephanie Cameron</dc:creator>
  <cp:lastModifiedBy>Stephanie Cameron</cp:lastModifiedBy>
  <cp:revision>87</cp:revision>
  <cp:lastPrinted>2020-04-21T17:07:42Z</cp:lastPrinted>
  <dcterms:created xsi:type="dcterms:W3CDTF">2020-04-19T19:40:23Z</dcterms:created>
  <dcterms:modified xsi:type="dcterms:W3CDTF">2020-07-14T12:50:37Z</dcterms:modified>
</cp:coreProperties>
</file>