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337" r:id="rId2"/>
    <p:sldId id="339" r:id="rId3"/>
    <p:sldId id="341" r:id="rId4"/>
    <p:sldId id="369" r:id="rId5"/>
    <p:sldId id="391" r:id="rId6"/>
    <p:sldId id="392" r:id="rId7"/>
    <p:sldId id="393" r:id="rId8"/>
    <p:sldId id="394" r:id="rId9"/>
    <p:sldId id="395" r:id="rId10"/>
    <p:sldId id="396" r:id="rId11"/>
    <p:sldId id="397" r:id="rId12"/>
    <p:sldId id="398" r:id="rId13"/>
    <p:sldId id="399" r:id="rId14"/>
    <p:sldId id="342" r:id="rId15"/>
    <p:sldId id="424" r:id="rId16"/>
    <p:sldId id="425" r:id="rId17"/>
    <p:sldId id="426" r:id="rId18"/>
    <p:sldId id="427" r:id="rId19"/>
    <p:sldId id="428" r:id="rId20"/>
    <p:sldId id="429" r:id="rId21"/>
    <p:sldId id="430" r:id="rId22"/>
    <p:sldId id="431" r:id="rId23"/>
    <p:sldId id="432" r:id="rId24"/>
    <p:sldId id="433" r:id="rId25"/>
    <p:sldId id="351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434" r:id="rId36"/>
    <p:sldId id="435" r:id="rId37"/>
    <p:sldId id="436" r:id="rId38"/>
    <p:sldId id="437" r:id="rId39"/>
    <p:sldId id="438" r:id="rId40"/>
    <p:sldId id="439" r:id="rId41"/>
    <p:sldId id="440" r:id="rId42"/>
    <p:sldId id="441" r:id="rId43"/>
    <p:sldId id="442" r:id="rId44"/>
    <p:sldId id="443" r:id="rId45"/>
    <p:sldId id="444" r:id="rId46"/>
    <p:sldId id="445" r:id="rId47"/>
    <p:sldId id="446" r:id="rId48"/>
    <p:sldId id="447" r:id="rId49"/>
    <p:sldId id="448" r:id="rId50"/>
    <p:sldId id="449" r:id="rId51"/>
    <p:sldId id="450" r:id="rId52"/>
    <p:sldId id="451" r:id="rId53"/>
    <p:sldId id="452" r:id="rId54"/>
    <p:sldId id="453" r:id="rId55"/>
    <p:sldId id="454" r:id="rId56"/>
    <p:sldId id="455" r:id="rId57"/>
    <p:sldId id="456" r:id="rId58"/>
    <p:sldId id="457" r:id="rId59"/>
    <p:sldId id="458" r:id="rId60"/>
    <p:sldId id="459" r:id="rId61"/>
    <p:sldId id="460" r:id="rId62"/>
    <p:sldId id="461" r:id="rId63"/>
    <p:sldId id="462" r:id="rId64"/>
    <p:sldId id="463" r:id="rId65"/>
    <p:sldId id="464" r:id="rId66"/>
    <p:sldId id="465" r:id="rId67"/>
    <p:sldId id="466" r:id="rId68"/>
    <p:sldId id="467" r:id="rId69"/>
    <p:sldId id="343" r:id="rId70"/>
    <p:sldId id="366" r:id="rId71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0" autoAdjust="0"/>
    <p:restoredTop sz="94660"/>
  </p:normalViewPr>
  <p:slideViewPr>
    <p:cSldViewPr snapToGrid="0">
      <p:cViewPr varScale="1">
        <p:scale>
          <a:sx n="55" d="100"/>
          <a:sy n="55" d="100"/>
        </p:scale>
        <p:origin x="5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21D3F-90A9-4A8A-B3BE-479FA2AC31FE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35739-B04B-4F1B-A05C-0BA6F736D4F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310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3738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959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106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857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481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9784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705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9846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17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19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5086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325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5391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8356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689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1420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15276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72511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1211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1460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29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139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8201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02340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72146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441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81388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4011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4509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67457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08820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8268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39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7561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084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65496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5374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66923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2081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30642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0577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12677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96139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42382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49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192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91472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07368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58573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9643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228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695797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5888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152081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354311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9588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59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8295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575844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17381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61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8354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62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88856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63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934321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64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597401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65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698845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66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830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512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22340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69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6975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7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58650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70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0025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8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364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7933CC-D221-4C47-A912-C4D1EC2B5F98}" type="slidenum">
              <a:rPr lang="en-US" smtClean="0">
                <a:ea typeface="ＭＳ Ｐゴシック" pitchFamily="34" charset="-128"/>
              </a:rPr>
              <a:pPr>
                <a:defRPr/>
              </a:pPr>
              <a:t>9</a:t>
            </a:fld>
            <a:endParaRPr lang="en-US" dirty="0">
              <a:ea typeface="ＭＳ Ｐゴシック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543152"/>
            <a:ext cx="8458200" cy="3667472"/>
          </a:xfrm>
          <a:noFill/>
          <a:ln/>
        </p:spPr>
        <p:txBody>
          <a:bodyPr/>
          <a:lstStyle/>
          <a:p>
            <a:pPr eaLnBrk="1" hangingPunct="1"/>
            <a:endParaRPr lang="en-GB" sz="900" dirty="0">
              <a:latin typeface="Arial" pitchFamily="-111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10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2AD2-70E1-481E-8D6E-E1949BA43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67B82-6937-4152-8772-6DEAEF2EA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6130-12B9-443A-A413-8D0A0C37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F9749-605B-43CD-8E0A-38D8616C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1FA60-35FE-4AAC-B3C9-9C4D2A9F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24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CE16-6A59-4417-AA38-0689B3A82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63DA2F-7DCD-4D80-BD96-743D33CBC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9587B-ED4C-4C04-A640-BD9E68899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5EF2B-C3AC-4742-8655-D296D1B27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DE3FE-02CD-427B-96A9-5E3558B9F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497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17CA77-38A5-4E09-955D-A4DA5FBCC2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4C8A79-1012-4945-A0FD-FA34AB0258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0A6AE-F342-45B2-971E-658C5307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6CCC8-44A6-464A-8354-494EADD89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12212-8FAE-4E61-8C78-5406BF43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96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39311-45FC-43E9-BE83-3A53C875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D735B-3041-4CD5-943F-9214A5E2E3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1B822-9BFB-4370-A0F9-E296659F5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C3D18-4D31-4508-8AD9-8E7A0DB21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11BB4-246E-4C34-A707-831C6869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82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05D13-C7AC-4448-86A3-DFADCE3C9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95B4C-63C9-4192-8695-B6EE2E75C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26658-3E70-4641-9C29-21186E44F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B4E16-1612-4DC1-B72A-5902358E4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926AF-877B-4F44-81AB-489B6E2BD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92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61D4-D985-4218-B58D-4B782BA35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F2C00-ADFC-4590-B256-9232690B7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DB479-2D32-41DB-8E1F-E530BB3220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A5423-72A1-42FD-91CA-6EE43E92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10FEBA-17B0-482A-A450-1F22D5BA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B4899E-292E-42E0-B5F9-BA9920EE2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7161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C4ED3-A2D3-4527-85EA-3E7E82DA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5BAFD-9459-4E17-8088-E964A1B6B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42FE7-462B-4F03-9F65-956E7CFC7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6DF3C-9434-4601-BD62-0B6F65684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6813DD-A611-4E68-B302-0CE1A4DF26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2A478F-8599-4C06-ACFF-283EE018A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844D-A87B-4A4E-A611-0F3D6BF4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E7CCE-4A3D-4027-B782-43AB90BD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17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98B7-C998-4AAE-9E1F-C058112C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7C57A-7B97-4F78-8351-42AC9B97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70820-3A3D-4342-967B-B408C8EF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8278A0-F4FC-4EBE-8953-F6DEF81A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67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9B169E-297B-44F8-8F93-D12829B6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EA4DE2-64C9-4316-86B4-01D54EF44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57BD5-C22C-4842-8D74-046B342EC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2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06411-8DDB-4159-8C2C-82BC42DC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0FCBC-D09B-40BB-BD93-20EDC706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BE586-9BA7-4073-8E3F-290AC0507A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D6DEB1-4051-4970-ADE8-89DD08C35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B50F5A-F40E-43AF-A602-13CD72E54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84A0E-B689-4130-B239-91B07935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1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FE499-ABF3-43FA-BB95-674F7885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D9F25-7E9A-4739-8AE2-21DA79F5F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D2852E-DFEC-484C-918C-1F4300ED5D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AC2CB-EFE7-4EA3-A0FA-B4A5073CA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C397-E729-40D2-B115-059D15C2423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035B8-A425-4E89-8837-5C9525696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C95600-4194-4500-8F77-7C01DF1B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2981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C3018-268E-4354-8517-2E4C40CCB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96605-E83F-411D-B992-525B044A7C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4D195-19CA-40C2-9F6D-717C2A6C9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C397-E729-40D2-B115-059D15C24233}" type="datetimeFigureOut">
              <a:rPr lang="en-GB" smtClean="0"/>
              <a:t>10/05/2020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F8A1A-3691-474F-829F-253CDFEC2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A0FD0-3F4C-4B0B-AA4D-0299F7E0B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36BBE-B405-4F32-9F25-1A4E004393D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813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gif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gif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2.wmf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2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gif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jpeg"/><Relationship Id="rId33" Type="http://schemas.openxmlformats.org/officeDocument/2006/relationships/image" Target="../media/image31.jpeg"/><Relationship Id="rId38" Type="http://schemas.openxmlformats.org/officeDocument/2006/relationships/image" Target="../media/image36.jpeg"/><Relationship Id="rId2" Type="http://schemas.openxmlformats.org/officeDocument/2006/relationships/notesSlide" Target="../notesSlides/notesSlide70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gif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jpeg"/><Relationship Id="rId32" Type="http://schemas.openxmlformats.org/officeDocument/2006/relationships/image" Target="../media/image30.jpeg"/><Relationship Id="rId37" Type="http://schemas.openxmlformats.org/officeDocument/2006/relationships/image" Target="../media/image35.jpeg"/><Relationship Id="rId40" Type="http://schemas.openxmlformats.org/officeDocument/2006/relationships/image" Target="../media/image38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28" Type="http://schemas.openxmlformats.org/officeDocument/2006/relationships/image" Target="../media/image26.jpeg"/><Relationship Id="rId36" Type="http://schemas.openxmlformats.org/officeDocument/2006/relationships/image" Target="../media/image34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31" Type="http://schemas.openxmlformats.org/officeDocument/2006/relationships/image" Target="../media/image29.jpeg"/><Relationship Id="rId4" Type="http://schemas.openxmlformats.org/officeDocument/2006/relationships/image" Target="../media/image2.wmf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049"/>
            <a:ext cx="12423227" cy="7182906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59" y="5890512"/>
            <a:ext cx="2741077" cy="935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8" name="Picture 2" descr="Almost Athletes Neck Tubes. Order your clubs neck tubes here.">
            <a:extLst>
              <a:ext uri="{FF2B5EF4-FFF2-40B4-BE49-F238E27FC236}">
                <a16:creationId xmlns:a16="http://schemas.microsoft.com/office/drawing/2014/main" id="{06D628EF-6237-463C-8134-78A378058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7" b="14158"/>
          <a:stretch/>
        </p:blipFill>
        <p:spPr bwMode="auto">
          <a:xfrm>
            <a:off x="-147638" y="-33049"/>
            <a:ext cx="3343275" cy="9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ere Alston Trekkers (BATs) - Home | Facebook">
            <a:extLst>
              <a:ext uri="{FF2B5EF4-FFF2-40B4-BE49-F238E27FC236}">
                <a16:creationId xmlns:a16="http://schemas.microsoft.com/office/drawing/2014/main" id="{EB07CC6F-5C4E-4E10-B264-2F00DC2D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241" y="0"/>
            <a:ext cx="1595120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Bexley Athletic Club | The Home of Bexley Athletics">
            <a:extLst>
              <a:ext uri="{FF2B5EF4-FFF2-40B4-BE49-F238E27FC236}">
                <a16:creationId xmlns:a16="http://schemas.microsoft.com/office/drawing/2014/main" id="{8E6F5F49-AC73-441F-A538-92FB82C8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47" y="-40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Bicester's Athletics Club |">
            <a:extLst>
              <a:ext uri="{FF2B5EF4-FFF2-40B4-BE49-F238E27FC236}">
                <a16:creationId xmlns:a16="http://schemas.microsoft.com/office/drawing/2014/main" id="{E0CDD078-42D8-45CE-A35E-E567BEA0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08" y="-1"/>
            <a:ext cx="22669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BAC Logo">
            <a:extLst>
              <a:ext uri="{FF2B5EF4-FFF2-40B4-BE49-F238E27FC236}">
                <a16:creationId xmlns:a16="http://schemas.microsoft.com/office/drawing/2014/main" id="{2D863626-86BF-4AA8-9845-A60B74B2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94" y="5998881"/>
            <a:ext cx="882292" cy="8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Black Pear Joggers (@WorcesterBPJ) | Twitter">
            <a:extLst>
              <a:ext uri="{FF2B5EF4-FFF2-40B4-BE49-F238E27FC236}">
                <a16:creationId xmlns:a16="http://schemas.microsoft.com/office/drawing/2014/main" id="{5A44D648-F2A7-47B9-A56E-3A65B5473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0" y="7610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Blackhill Bounders Running Club.">
            <a:extLst>
              <a:ext uri="{FF2B5EF4-FFF2-40B4-BE49-F238E27FC236}">
                <a16:creationId xmlns:a16="http://schemas.microsoft.com/office/drawing/2014/main" id="{77C38C7A-9B2D-4939-9FF4-5FBC85FC4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7" b="33652"/>
          <a:stretch/>
        </p:blipFill>
        <p:spPr bwMode="auto">
          <a:xfrm>
            <a:off x="3745898" y="5456176"/>
            <a:ext cx="4081975" cy="134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>
            <a:extLst>
              <a:ext uri="{FF2B5EF4-FFF2-40B4-BE49-F238E27FC236}">
                <a16:creationId xmlns:a16="http://schemas.microsoft.com/office/drawing/2014/main" id="{24B6A41A-E40A-4F7D-AF8E-50AB063C6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26"/>
          <a:stretch/>
        </p:blipFill>
        <p:spPr bwMode="auto">
          <a:xfrm>
            <a:off x="5268181" y="-88423"/>
            <a:ext cx="3330961" cy="2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Dereham Runners AC (@DerehamRunners) | Twitter">
            <a:extLst>
              <a:ext uri="{FF2B5EF4-FFF2-40B4-BE49-F238E27FC236}">
                <a16:creationId xmlns:a16="http://schemas.microsoft.com/office/drawing/2014/main" id="{A8D106E9-D33C-4B52-A75B-368C88B4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11" y="860397"/>
            <a:ext cx="1196076" cy="11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8" name="Picture 20">
            <a:extLst>
              <a:ext uri="{FF2B5EF4-FFF2-40B4-BE49-F238E27FC236}">
                <a16:creationId xmlns:a16="http://schemas.microsoft.com/office/drawing/2014/main" id="{9DA47F61-5506-43FE-8294-97719AEAD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69288" r="65878" b="3611"/>
          <a:stretch/>
        </p:blipFill>
        <p:spPr bwMode="auto">
          <a:xfrm>
            <a:off x="5197535" y="1670826"/>
            <a:ext cx="4023490" cy="11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2" name="Picture 24" descr="The Yellow Army - Free Running Community | Dudley Community ...">
            <a:extLst>
              <a:ext uri="{FF2B5EF4-FFF2-40B4-BE49-F238E27FC236}">
                <a16:creationId xmlns:a16="http://schemas.microsoft.com/office/drawing/2014/main" id="{44019632-33A4-46FE-B772-B7CCCBA74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83" y="4092355"/>
            <a:ext cx="2084999" cy="10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4" name="Picture 26" descr="Fenland Running Club - Home | Facebook">
            <a:extLst>
              <a:ext uri="{FF2B5EF4-FFF2-40B4-BE49-F238E27FC236}">
                <a16:creationId xmlns:a16="http://schemas.microsoft.com/office/drawing/2014/main" id="{09659064-F53C-4829-8F9D-11BF2EBF4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0" b="24307"/>
          <a:stretch/>
        </p:blipFill>
        <p:spPr bwMode="auto">
          <a:xfrm>
            <a:off x="8581024" y="911956"/>
            <a:ext cx="2161734" cy="7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Halesowen Athletics Club">
            <a:extLst>
              <a:ext uri="{FF2B5EF4-FFF2-40B4-BE49-F238E27FC236}">
                <a16:creationId xmlns:a16="http://schemas.microsoft.com/office/drawing/2014/main" id="{47F67C92-8F8D-4B41-8170-80D1AC801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4" y="5111940"/>
            <a:ext cx="3124387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33703-BEFA-42DB-8204-D5A4E272BE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27778" y="1540500"/>
            <a:ext cx="1893528" cy="1956927"/>
          </a:xfrm>
          <a:prstGeom prst="rect">
            <a:avLst/>
          </a:prstGeom>
        </p:spPr>
      </p:pic>
      <p:pic>
        <p:nvPicPr>
          <p:cNvPr id="22558" name="Picture 30" descr="\&quot;Invicta">
            <a:extLst>
              <a:ext uri="{FF2B5EF4-FFF2-40B4-BE49-F238E27FC236}">
                <a16:creationId xmlns:a16="http://schemas.microsoft.com/office/drawing/2014/main" id="{84421A28-4745-4EDE-958D-46CD1676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700" y="1650800"/>
            <a:ext cx="1233078" cy="12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0" name="Picture 32" descr="leeds-city-logo">
            <a:extLst>
              <a:ext uri="{FF2B5EF4-FFF2-40B4-BE49-F238E27FC236}">
                <a16:creationId xmlns:a16="http://schemas.microsoft.com/office/drawing/2014/main" id="{1244A6F2-B665-4A7D-9C79-9A137115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655" y="3425883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0DEF6-ED36-427C-8DCB-11D8DF5F761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65697" y="2840123"/>
            <a:ext cx="1131825" cy="1228693"/>
          </a:xfrm>
          <a:prstGeom prst="rect">
            <a:avLst/>
          </a:prstGeom>
        </p:spPr>
      </p:pic>
      <p:pic>
        <p:nvPicPr>
          <p:cNvPr id="22562" name="Picture 34" descr="RunTogether / Notts Women Runners / Home">
            <a:extLst>
              <a:ext uri="{FF2B5EF4-FFF2-40B4-BE49-F238E27FC236}">
                <a16:creationId xmlns:a16="http://schemas.microsoft.com/office/drawing/2014/main" id="{1711C510-13CF-419E-ACE0-7D5A22E4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024" y="2820256"/>
            <a:ext cx="1899964" cy="12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Picture 36" descr="Orchard Eagles RC (@Orchard_Eagles) | Twitter">
            <a:extLst>
              <a:ext uri="{FF2B5EF4-FFF2-40B4-BE49-F238E27FC236}">
                <a16:creationId xmlns:a16="http://schemas.microsoft.com/office/drawing/2014/main" id="{57DAA288-7F2B-4921-8F81-B7BF55CB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5" y="2852577"/>
            <a:ext cx="1142296" cy="11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Picture 40" descr="Peterborough and Nene Valley Athletics Club: Welcome!">
            <a:extLst>
              <a:ext uri="{FF2B5EF4-FFF2-40B4-BE49-F238E27FC236}">
                <a16:creationId xmlns:a16="http://schemas.microsoft.com/office/drawing/2014/main" id="{5875651B-A0B3-4D30-9B0F-8945F37C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52" y="273747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Ponteland Runners - Home | Facebook">
            <a:extLst>
              <a:ext uri="{FF2B5EF4-FFF2-40B4-BE49-F238E27FC236}">
                <a16:creationId xmlns:a16="http://schemas.microsoft.com/office/drawing/2014/main" id="{39E9A6B5-60D1-4128-83D4-8CE35EA6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09" y="2032699"/>
            <a:ext cx="1333280" cy="11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4" name="Picture 46" descr="POOLE Athletic Club">
            <a:extLst>
              <a:ext uri="{FF2B5EF4-FFF2-40B4-BE49-F238E27FC236}">
                <a16:creationId xmlns:a16="http://schemas.microsoft.com/office/drawing/2014/main" id="{37D5D8FD-F446-4917-8D08-9BE3A86A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46" y="3958073"/>
            <a:ext cx="3360289" cy="6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6" name="Picture 48" descr="Ranelagh Harriers Running Club – CarePlace">
            <a:extLst>
              <a:ext uri="{FF2B5EF4-FFF2-40B4-BE49-F238E27FC236}">
                <a16:creationId xmlns:a16="http://schemas.microsoft.com/office/drawing/2014/main" id="{8BEB7EA9-FF7A-4E50-8E1E-CEA5A8A5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385" y="3398927"/>
            <a:ext cx="701836" cy="7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8" name="Picture 50" descr="Ripon Runners (@Riponrunners) | Twitter">
            <a:extLst>
              <a:ext uri="{FF2B5EF4-FFF2-40B4-BE49-F238E27FC236}">
                <a16:creationId xmlns:a16="http://schemas.microsoft.com/office/drawing/2014/main" id="{1256D422-E7E1-45B8-964C-9C5D517C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95" y="2066456"/>
            <a:ext cx="1853940" cy="18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0" name="Picture 52" descr="Sale Harriers Manchester">
            <a:extLst>
              <a:ext uri="{FF2B5EF4-FFF2-40B4-BE49-F238E27FC236}">
                <a16:creationId xmlns:a16="http://schemas.microsoft.com/office/drawing/2014/main" id="{13191A32-6D61-41EC-9C66-52E128FA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24" y="4784694"/>
            <a:ext cx="1808206" cy="8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2" name="Picture 54">
            <a:extLst>
              <a:ext uri="{FF2B5EF4-FFF2-40B4-BE49-F238E27FC236}">
                <a16:creationId xmlns:a16="http://schemas.microsoft.com/office/drawing/2014/main" id="{2DA4889B-11A2-4511-AD2C-9A963E09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76" y="3824284"/>
            <a:ext cx="3072792" cy="8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4" name="Picture 56" descr="Stockport Harriers (@RunStockport) | Twitter">
            <a:extLst>
              <a:ext uri="{FF2B5EF4-FFF2-40B4-BE49-F238E27FC236}">
                <a16:creationId xmlns:a16="http://schemas.microsoft.com/office/drawing/2014/main" id="{779CB75E-85FB-438C-869B-475B9C28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86" y="2670855"/>
            <a:ext cx="1193363" cy="11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6" name="Picture 58" descr="Sutton-in-Ashfield Harriers &amp; A.C - Home | Facebook">
            <a:extLst>
              <a:ext uri="{FF2B5EF4-FFF2-40B4-BE49-F238E27FC236}">
                <a16:creationId xmlns:a16="http://schemas.microsoft.com/office/drawing/2014/main" id="{3697B58C-2BF7-4ECD-AA4C-D737DB88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63" y="3156822"/>
            <a:ext cx="879887" cy="8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8" name="Picture 60" descr="Tadcaster Harriers - Home">
            <a:extLst>
              <a:ext uri="{FF2B5EF4-FFF2-40B4-BE49-F238E27FC236}">
                <a16:creationId xmlns:a16="http://schemas.microsoft.com/office/drawing/2014/main" id="{192529CA-1E6D-42B5-B624-00A20FA4D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24" y="4053231"/>
            <a:ext cx="676279" cy="7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0" name="Picture 62" descr="Trafford AC - 2,264 Photos - Amateur Sports Team - M21 9TA ...">
            <a:extLst>
              <a:ext uri="{FF2B5EF4-FFF2-40B4-BE49-F238E27FC236}">
                <a16:creationId xmlns:a16="http://schemas.microsoft.com/office/drawing/2014/main" id="{707B0EBC-4871-4B53-8BC8-381B7974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14" y="4444875"/>
            <a:ext cx="1515749" cy="15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2" name="Picture 64" descr="Windrush Triathlon Club">
            <a:extLst>
              <a:ext uri="{FF2B5EF4-FFF2-40B4-BE49-F238E27FC236}">
                <a16:creationId xmlns:a16="http://schemas.microsoft.com/office/drawing/2014/main" id="{52AA5F23-8316-4696-861D-8345F023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27" y="5191606"/>
            <a:ext cx="1705910" cy="4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4" name="Picture 66" descr="Wolverhampton &amp; Bilston Athletics Club - 123 Photos - Sports Club ...">
            <a:extLst>
              <a:ext uri="{FF2B5EF4-FFF2-40B4-BE49-F238E27FC236}">
                <a16:creationId xmlns:a16="http://schemas.microsoft.com/office/drawing/2014/main" id="{AF1CAECE-DFDB-4FBB-A64F-CA0360943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48" y="3137853"/>
            <a:ext cx="879091" cy="8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6" name="Picture 68" descr="Worcester Athletic Club Homepage">
            <a:extLst>
              <a:ext uri="{FF2B5EF4-FFF2-40B4-BE49-F238E27FC236}">
                <a16:creationId xmlns:a16="http://schemas.microsoft.com/office/drawing/2014/main" id="{76ED3528-AA83-4CF4-92BD-6DE4215F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4" y="4471563"/>
            <a:ext cx="3574944" cy="6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8" name="Picture 70" descr="YATE &amp; DISTRICT ATHLETIC CLUB">
            <a:extLst>
              <a:ext uri="{FF2B5EF4-FFF2-40B4-BE49-F238E27FC236}">
                <a16:creationId xmlns:a16="http://schemas.microsoft.com/office/drawing/2014/main" id="{D72AB7F1-04FC-4BE7-811C-3EFFCB63B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9"/>
          <a:stretch/>
        </p:blipFill>
        <p:spPr bwMode="auto">
          <a:xfrm>
            <a:off x="3479760" y="4701799"/>
            <a:ext cx="2703412" cy="8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0" name="Picture 72">
            <a:extLst>
              <a:ext uri="{FF2B5EF4-FFF2-40B4-BE49-F238E27FC236}">
                <a16:creationId xmlns:a16="http://schemas.microsoft.com/office/drawing/2014/main" id="{394E0CCA-9DF4-47C6-BD7F-18799A77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04" y="4493140"/>
            <a:ext cx="1002149" cy="10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2" name="Picture 74" descr="Tonbridge Athletic Club">
            <a:extLst>
              <a:ext uri="{FF2B5EF4-FFF2-40B4-BE49-F238E27FC236}">
                <a16:creationId xmlns:a16="http://schemas.microsoft.com/office/drawing/2014/main" id="{E0A65739-70AC-4F31-A3E3-A3BEDBF8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13" y="5660346"/>
            <a:ext cx="3502467" cy="116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4" name="Picture 76" descr="Birchfield Harriers – The UK's Premier Athletics Club">
            <a:extLst>
              <a:ext uri="{FF2B5EF4-FFF2-40B4-BE49-F238E27FC236}">
                <a16:creationId xmlns:a16="http://schemas.microsoft.com/office/drawing/2014/main" id="{F3476FCD-5AB8-42C0-BB93-5BDD707D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88" y="5519120"/>
            <a:ext cx="1446551" cy="11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6" name="Picture 78" descr="Stratford AC (@StratfordAC) | Twitter">
            <a:extLst>
              <a:ext uri="{FF2B5EF4-FFF2-40B4-BE49-F238E27FC236}">
                <a16:creationId xmlns:a16="http://schemas.microsoft.com/office/drawing/2014/main" id="{80EDFCF1-FFB8-4D65-A069-C76FDE4E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13" y="5510352"/>
            <a:ext cx="820606" cy="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0" descr="Logo">
            <a:extLst>
              <a:ext uri="{FF2B5EF4-FFF2-40B4-BE49-F238E27FC236}">
                <a16:creationId xmlns:a16="http://schemas.microsoft.com/office/drawing/2014/main" id="{C77982E9-4828-4114-B50E-277C1045F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E1943-7265-489D-B002-4419409BE3C2}"/>
              </a:ext>
            </a:extLst>
          </p:cNvPr>
          <p:cNvSpPr txBox="1"/>
          <p:nvPr/>
        </p:nvSpPr>
        <p:spPr>
          <a:xfrm>
            <a:off x="1658257" y="2341793"/>
            <a:ext cx="91565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fastest time for identifying every national flag? 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4.51 minutes</a:t>
            </a:r>
          </a:p>
          <a:p>
            <a:pPr marL="742950" lvl="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6.13 minutes</a:t>
            </a:r>
          </a:p>
          <a:p>
            <a:pPr marL="742950" lvl="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7.26 minutes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42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94081" y="2341793"/>
            <a:ext cx="10576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country did this flag used to represent? 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</a:p>
          <a:p>
            <a:pPr marL="742950" lvl="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marL="742950" lvl="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Netherlands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E8E092-90BD-4B13-B718-307FD6BF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08" y="266957"/>
            <a:ext cx="2829819" cy="18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0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12800" y="2631992"/>
            <a:ext cx="10566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flag is flown when the queen is in residence at Buckingham Palace? </a:t>
            </a:r>
          </a:p>
        </p:txBody>
      </p:sp>
    </p:spTree>
    <p:extLst>
      <p:ext uri="{BB962C8B-B14F-4D97-AF65-F5344CB8AC3E}">
        <p14:creationId xmlns:p14="http://schemas.microsoft.com/office/powerpoint/2010/main" val="4188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50" y="2618593"/>
            <a:ext cx="9156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London 2012 Olympics these two flags were mixed up by event organisers? 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they belong to?</a:t>
            </a:r>
          </a:p>
        </p:txBody>
      </p:sp>
      <p:pic>
        <p:nvPicPr>
          <p:cNvPr id="3074" name="Picture 2" descr="Flag of South Korea - Wikipedia">
            <a:extLst>
              <a:ext uri="{FF2B5EF4-FFF2-40B4-BE49-F238E27FC236}">
                <a16:creationId xmlns:a16="http://schemas.microsoft.com/office/drawing/2014/main" id="{CF2AA89B-26E5-4A75-A840-103BADA0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02" y="743439"/>
            <a:ext cx="24288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ag of North Korea - Wikipedia">
            <a:extLst>
              <a:ext uri="{FF2B5EF4-FFF2-40B4-BE49-F238E27FC236}">
                <a16:creationId xmlns:a16="http://schemas.microsoft.com/office/drawing/2014/main" id="{78671769-0DE6-4379-A97D-43F4916E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4" y="743438"/>
            <a:ext cx="2428874" cy="161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3314113" y="1988121"/>
            <a:ext cx="575029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2:</a:t>
            </a:r>
          </a:p>
          <a:p>
            <a:pPr algn="ctr"/>
            <a:endParaRPr lang="en-US" sz="7200" b="1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said it?</a:t>
            </a:r>
          </a:p>
        </p:txBody>
      </p:sp>
    </p:spTree>
    <p:extLst>
      <p:ext uri="{BB962C8B-B14F-4D97-AF65-F5344CB8AC3E}">
        <p14:creationId xmlns:p14="http://schemas.microsoft.com/office/powerpoint/2010/main" val="254387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"Never let the fear of striking out keep you from playing the game."</a:t>
            </a:r>
          </a:p>
        </p:txBody>
      </p:sp>
    </p:spTree>
    <p:extLst>
      <p:ext uri="{BB962C8B-B14F-4D97-AF65-F5344CB8AC3E}">
        <p14:creationId xmlns:p14="http://schemas.microsoft.com/office/powerpoint/2010/main" val="134311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"You have brains in your head. You have feet in your shoes. You can steer yourself any direction you choose."</a:t>
            </a:r>
          </a:p>
        </p:txBody>
      </p:sp>
    </p:spTree>
    <p:extLst>
      <p:ext uri="{BB962C8B-B14F-4D97-AF65-F5344CB8AC3E}">
        <p14:creationId xmlns:p14="http://schemas.microsoft.com/office/powerpoint/2010/main" val="377197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7D42B-C738-4353-A5A2-BCAF28024F69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"The way to get started is to quit talking and begin doing."</a:t>
            </a:r>
          </a:p>
        </p:txBody>
      </p:sp>
    </p:spTree>
    <p:extLst>
      <p:ext uri="{BB962C8B-B14F-4D97-AF65-F5344CB8AC3E}">
        <p14:creationId xmlns:p14="http://schemas.microsoft.com/office/powerpoint/2010/main" val="2823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“Insanity, is doing the same thing over again and expecting different results”</a:t>
            </a:r>
          </a:p>
        </p:txBody>
      </p:sp>
    </p:spTree>
    <p:extLst>
      <p:ext uri="{BB962C8B-B14F-4D97-AF65-F5344CB8AC3E}">
        <p14:creationId xmlns:p14="http://schemas.microsoft.com/office/powerpoint/2010/main" val="15476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50" y="2800831"/>
            <a:ext cx="915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“No, I am your father”</a:t>
            </a:r>
          </a:p>
        </p:txBody>
      </p:sp>
    </p:spTree>
    <p:extLst>
      <p:ext uri="{BB962C8B-B14F-4D97-AF65-F5344CB8AC3E}">
        <p14:creationId xmlns:p14="http://schemas.microsoft.com/office/powerpoint/2010/main" val="63894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67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A075DA-0D42-438B-9475-3DB939A78CBF}"/>
              </a:ext>
            </a:extLst>
          </p:cNvPr>
          <p:cNvSpPr/>
          <p:nvPr/>
        </p:nvSpPr>
        <p:spPr>
          <a:xfrm>
            <a:off x="1540907" y="1394740"/>
            <a:ext cx="911018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BIG ENGLAND 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ATHLETICS QUIZ 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EXTRAVAGANZA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</a:rPr>
              <a:t>“Be the change that you wish to see in the world.”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4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E1943-7265-489D-B002-4419409BE3C2}"/>
              </a:ext>
            </a:extLst>
          </p:cNvPr>
          <p:cNvSpPr txBox="1"/>
          <p:nvPr/>
        </p:nvSpPr>
        <p:spPr>
          <a:xfrm>
            <a:off x="1658257" y="2341793"/>
            <a:ext cx="9156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“Volunteering is for suckers, did you know that volunteers don’t even get paid for the stuff they do?”</a:t>
            </a:r>
          </a:p>
        </p:txBody>
      </p:sp>
    </p:spTree>
    <p:extLst>
      <p:ext uri="{BB962C8B-B14F-4D97-AF65-F5344CB8AC3E}">
        <p14:creationId xmlns:p14="http://schemas.microsoft.com/office/powerpoint/2010/main" val="162329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94081" y="2341793"/>
            <a:ext cx="10576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“My mama always said life was like a box of chocolates”</a:t>
            </a:r>
          </a:p>
        </p:txBody>
      </p:sp>
    </p:spTree>
    <p:extLst>
      <p:ext uri="{BB962C8B-B14F-4D97-AF65-F5344CB8AC3E}">
        <p14:creationId xmlns:p14="http://schemas.microsoft.com/office/powerpoint/2010/main" val="13175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12800" y="2631992"/>
            <a:ext cx="10566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"It's really cold outside, they are calling it a major freeze, weeks ahead of normal. Man, we could use a big fat dose of global warming!"</a:t>
            </a:r>
          </a:p>
        </p:txBody>
      </p:sp>
    </p:spTree>
    <p:extLst>
      <p:ext uri="{BB962C8B-B14F-4D97-AF65-F5344CB8AC3E}">
        <p14:creationId xmlns:p14="http://schemas.microsoft.com/office/powerpoint/2010/main" val="273350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50" y="2618593"/>
            <a:ext cx="915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“Hasta la vista, baby.”</a:t>
            </a:r>
          </a:p>
        </p:txBody>
      </p:sp>
    </p:spTree>
    <p:extLst>
      <p:ext uri="{BB962C8B-B14F-4D97-AF65-F5344CB8AC3E}">
        <p14:creationId xmlns:p14="http://schemas.microsoft.com/office/powerpoint/2010/main" val="29036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2762524" y="1988121"/>
            <a:ext cx="685347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3: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Athletics Trivia</a:t>
            </a:r>
          </a:p>
        </p:txBody>
      </p:sp>
    </p:spTree>
    <p:extLst>
      <p:ext uri="{BB962C8B-B14F-4D97-AF65-F5344CB8AC3E}">
        <p14:creationId xmlns:p14="http://schemas.microsoft.com/office/powerpoint/2010/main" val="2213672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384858" y="2424396"/>
            <a:ext cx="9641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weight of a standard men's discus? </a:t>
            </a:r>
          </a:p>
        </p:txBody>
      </p:sp>
    </p:spTree>
    <p:extLst>
      <p:ext uri="{BB962C8B-B14F-4D97-AF65-F5344CB8AC3E}">
        <p14:creationId xmlns:p14="http://schemas.microsoft.com/office/powerpoint/2010/main" val="270645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564728" y="1902141"/>
            <a:ext cx="9156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old was Usain Bolt when he originally broke the 100m world record?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8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325120" y="2152311"/>
            <a:ext cx="115417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female middle distance runner, famously competed bare foot? 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79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decathlon, which event comes first? </a:t>
            </a:r>
          </a:p>
        </p:txBody>
      </p:sp>
    </p:spTree>
    <p:extLst>
      <p:ext uri="{BB962C8B-B14F-4D97-AF65-F5344CB8AC3E}">
        <p14:creationId xmlns:p14="http://schemas.microsoft.com/office/powerpoint/2010/main" val="2720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4070730" y="1988121"/>
            <a:ext cx="423705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1: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Flags</a:t>
            </a:r>
          </a:p>
        </p:txBody>
      </p:sp>
    </p:spTree>
    <p:extLst>
      <p:ext uri="{BB962C8B-B14F-4D97-AF65-F5344CB8AC3E}">
        <p14:creationId xmlns:p14="http://schemas.microsoft.com/office/powerpoint/2010/main" val="13173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284481" y="2341793"/>
            <a:ext cx="1178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London 2012 Olympics 3 athletics world records were broken: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men's 800m, women's 4x100m, men's 4x100m.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the only record that remains unbeaten?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the odd one out? 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Roger Bannister, Mo Farah, Sebastian Coe</a:t>
            </a:r>
          </a:p>
        </p:txBody>
      </p:sp>
    </p:spTree>
    <p:extLst>
      <p:ext uri="{BB962C8B-B14F-4D97-AF65-F5344CB8AC3E}">
        <p14:creationId xmlns:p14="http://schemas.microsoft.com/office/powerpoint/2010/main" val="7358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042488" y="1762524"/>
            <a:ext cx="102899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Anagram: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ADAH DROWNS JANET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British Olympic Jumper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46682" y="1805105"/>
            <a:ext cx="915651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IAAF stipulate is the legal maximum spike length for track events?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7mm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8mm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9mm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84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40833" y="2487061"/>
            <a:ext cx="11115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British Olympic gold medallist uses her lucky tape measure to line up her blocks?</a:t>
            </a:r>
          </a:p>
        </p:txBody>
      </p:sp>
    </p:spTree>
    <p:extLst>
      <p:ext uri="{BB962C8B-B14F-4D97-AF65-F5344CB8AC3E}">
        <p14:creationId xmlns:p14="http://schemas.microsoft.com/office/powerpoint/2010/main" val="26527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40833" y="2242902"/>
            <a:ext cx="11115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everyone started at the same line in a 400m race how much further would the person in lane 8 go than the person in lane 1?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ctr">
              <a:buFont typeface="+mj-lt"/>
              <a:buAutoNum type="alphaUcPeriod"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36.7m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44.8m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53.6m</a:t>
            </a:r>
          </a:p>
        </p:txBody>
      </p:sp>
    </p:spTree>
    <p:extLst>
      <p:ext uri="{BB962C8B-B14F-4D97-AF65-F5344CB8AC3E}">
        <p14:creationId xmlns:p14="http://schemas.microsoft.com/office/powerpoint/2010/main" val="200312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3714863" y="1273172"/>
            <a:ext cx="494879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algn="ctr"/>
            <a:endParaRPr lang="en-US" sz="7200" b="1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1: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Flags</a:t>
            </a:r>
          </a:p>
        </p:txBody>
      </p:sp>
    </p:spTree>
    <p:extLst>
      <p:ext uri="{BB962C8B-B14F-4D97-AF65-F5344CB8AC3E}">
        <p14:creationId xmlns:p14="http://schemas.microsoft.com/office/powerpoint/2010/main" val="384235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flag is this?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C3FE4D-D38D-4B55-9B50-6294C2BD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75" y="3427331"/>
            <a:ext cx="58578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5E0F44E-0FBC-4C1D-8152-4FC034244608}"/>
              </a:ext>
            </a:extLst>
          </p:cNvPr>
          <p:cNvSpPr txBox="1"/>
          <p:nvPr/>
        </p:nvSpPr>
        <p:spPr>
          <a:xfrm>
            <a:off x="3437680" y="5391657"/>
            <a:ext cx="3307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New Zealand</a:t>
            </a:r>
          </a:p>
        </p:txBody>
      </p:sp>
    </p:spTree>
    <p:extLst>
      <p:ext uri="{BB962C8B-B14F-4D97-AF65-F5344CB8AC3E}">
        <p14:creationId xmlns:p14="http://schemas.microsoft.com/office/powerpoint/2010/main" val="1190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three colours make up the Italian flag?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2C8322-94F7-449A-8FFC-398141E3F82E}"/>
              </a:ext>
            </a:extLst>
          </p:cNvPr>
          <p:cNvSpPr txBox="1"/>
          <p:nvPr/>
        </p:nvSpPr>
        <p:spPr>
          <a:xfrm>
            <a:off x="3979025" y="4633166"/>
            <a:ext cx="451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Green, White, Red</a:t>
            </a:r>
          </a:p>
        </p:txBody>
      </p:sp>
    </p:spTree>
    <p:extLst>
      <p:ext uri="{BB962C8B-B14F-4D97-AF65-F5344CB8AC3E}">
        <p14:creationId xmlns:p14="http://schemas.microsoft.com/office/powerpoint/2010/main" val="79106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7D42B-C738-4353-A5A2-BCAF28024F69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famously wore the cross now used on the English flag?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0F21BA-CC2A-4FFD-9ADF-701B6D67869A}"/>
              </a:ext>
            </a:extLst>
          </p:cNvPr>
          <p:cNvSpPr txBox="1"/>
          <p:nvPr/>
        </p:nvSpPr>
        <p:spPr>
          <a:xfrm>
            <a:off x="3979025" y="4633166"/>
            <a:ext cx="451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St George</a:t>
            </a:r>
          </a:p>
        </p:txBody>
      </p:sp>
    </p:spTree>
    <p:extLst>
      <p:ext uri="{BB962C8B-B14F-4D97-AF65-F5344CB8AC3E}">
        <p14:creationId xmlns:p14="http://schemas.microsoft.com/office/powerpoint/2010/main" val="426816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Whose flag is this?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C3FE4D-D38D-4B55-9B50-6294C2BD3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75" y="3427331"/>
            <a:ext cx="58578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4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stars appear on the flag of Europe?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95966-CE8A-4052-95A5-9E8A6D6E3CAE}"/>
              </a:ext>
            </a:extLst>
          </p:cNvPr>
          <p:cNvSpPr txBox="1"/>
          <p:nvPr/>
        </p:nvSpPr>
        <p:spPr>
          <a:xfrm>
            <a:off x="3979025" y="4633166"/>
            <a:ext cx="451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20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50" y="1571626"/>
            <a:ext cx="9156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way does the dragon face on the Welsh flag?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or </a:t>
            </a: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49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flags of Albania, Kazakhstan and Sri Lanka all contain?</a:t>
            </a:r>
          </a:p>
          <a:p>
            <a:pPr lvl="0"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ctr">
              <a:buFont typeface="+mj-lt"/>
              <a:buAutoNum type="alphaUcPeriod"/>
            </a:pP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</a:p>
          <a:p>
            <a:pPr marL="742950" lvl="0" indent="-742950" algn="ctr">
              <a:buFont typeface="+mj-lt"/>
              <a:buAutoNum type="alphaUcPeriod"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</a:t>
            </a:r>
          </a:p>
          <a:p>
            <a:pPr marL="742950" lvl="0" indent="-742950" algn="ctr">
              <a:buFont typeface="+mj-lt"/>
              <a:buAutoNum type="alphaUcPeriod"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colour green</a:t>
            </a:r>
          </a:p>
        </p:txBody>
      </p:sp>
    </p:spTree>
    <p:extLst>
      <p:ext uri="{BB962C8B-B14F-4D97-AF65-F5344CB8AC3E}">
        <p14:creationId xmlns:p14="http://schemas.microsoft.com/office/powerpoint/2010/main" val="9559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E1943-7265-489D-B002-4419409BE3C2}"/>
              </a:ext>
            </a:extLst>
          </p:cNvPr>
          <p:cNvSpPr txBox="1"/>
          <p:nvPr/>
        </p:nvSpPr>
        <p:spPr>
          <a:xfrm>
            <a:off x="1658257" y="2341793"/>
            <a:ext cx="915651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fastest time for identifying every national flag? 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4.51 minutes</a:t>
            </a:r>
          </a:p>
          <a:p>
            <a:pPr marL="742950" lvl="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6.13 minutes</a:t>
            </a:r>
          </a:p>
          <a:p>
            <a:pPr marL="742950" lvl="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7.26 minutes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94081" y="2341793"/>
            <a:ext cx="105765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country did this flag used to represent? </a:t>
            </a:r>
          </a:p>
          <a:p>
            <a:pPr lvl="0"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Portugal</a:t>
            </a:r>
          </a:p>
          <a:p>
            <a:pPr marL="742950" lvl="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marL="742950" lvl="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Netherlands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4E8E092-90BD-4B13-B718-307FD6BF8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08" y="266957"/>
            <a:ext cx="2829819" cy="188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84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12800" y="2631992"/>
            <a:ext cx="10566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flag is flown when the queen is in residence at Buckingham Palace?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F6909F-779F-47C3-9F5B-F6AA57C8969D}"/>
              </a:ext>
            </a:extLst>
          </p:cNvPr>
          <p:cNvSpPr txBox="1"/>
          <p:nvPr/>
        </p:nvSpPr>
        <p:spPr>
          <a:xfrm>
            <a:off x="3979024" y="4633166"/>
            <a:ext cx="4620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The Royal Standard</a:t>
            </a:r>
          </a:p>
        </p:txBody>
      </p:sp>
    </p:spTree>
    <p:extLst>
      <p:ext uri="{BB962C8B-B14F-4D97-AF65-F5344CB8AC3E}">
        <p14:creationId xmlns:p14="http://schemas.microsoft.com/office/powerpoint/2010/main" val="98164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50" y="2618593"/>
            <a:ext cx="91565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London 2012 Olympics these two flags were mixed up by event organisers? </a:t>
            </a:r>
          </a:p>
          <a:p>
            <a:pPr lvl="0"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do they belong to?</a:t>
            </a:r>
          </a:p>
        </p:txBody>
      </p:sp>
      <p:pic>
        <p:nvPicPr>
          <p:cNvPr id="3074" name="Picture 2" descr="Flag of South Korea - Wikipedia">
            <a:extLst>
              <a:ext uri="{FF2B5EF4-FFF2-40B4-BE49-F238E27FC236}">
                <a16:creationId xmlns:a16="http://schemas.microsoft.com/office/drawing/2014/main" id="{CF2AA89B-26E5-4A75-A840-103BADA02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02" y="743439"/>
            <a:ext cx="24288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lag of North Korea - Wikipedia">
            <a:extLst>
              <a:ext uri="{FF2B5EF4-FFF2-40B4-BE49-F238E27FC236}">
                <a16:creationId xmlns:a16="http://schemas.microsoft.com/office/drawing/2014/main" id="{78671769-0DE6-4379-A97D-43F4916E5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64" y="743438"/>
            <a:ext cx="2428874" cy="161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AA4DA0-578D-4472-A6F8-6A64463B7467}"/>
              </a:ext>
            </a:extLst>
          </p:cNvPr>
          <p:cNvSpPr txBox="1"/>
          <p:nvPr/>
        </p:nvSpPr>
        <p:spPr>
          <a:xfrm>
            <a:off x="3415993" y="5129014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North and South Korea</a:t>
            </a:r>
          </a:p>
        </p:txBody>
      </p:sp>
    </p:spTree>
    <p:extLst>
      <p:ext uri="{BB962C8B-B14F-4D97-AF65-F5344CB8AC3E}">
        <p14:creationId xmlns:p14="http://schemas.microsoft.com/office/powerpoint/2010/main" val="314337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3348837" y="1166842"/>
            <a:ext cx="575029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algn="ctr"/>
            <a:endParaRPr lang="en-US" sz="7200" b="1" cap="none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2: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said it?</a:t>
            </a:r>
          </a:p>
        </p:txBody>
      </p:sp>
    </p:spTree>
    <p:extLst>
      <p:ext uri="{BB962C8B-B14F-4D97-AF65-F5344CB8AC3E}">
        <p14:creationId xmlns:p14="http://schemas.microsoft.com/office/powerpoint/2010/main" val="19891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"Never let the fear of striking out keep you from playing the game."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EAC31-4E0D-4101-B284-ED1F2A1B01EA}"/>
              </a:ext>
            </a:extLst>
          </p:cNvPr>
          <p:cNvSpPr txBox="1"/>
          <p:nvPr/>
        </p:nvSpPr>
        <p:spPr>
          <a:xfrm>
            <a:off x="3415993" y="5129014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Babe Ruth</a:t>
            </a:r>
          </a:p>
        </p:txBody>
      </p:sp>
    </p:spTree>
    <p:extLst>
      <p:ext uri="{BB962C8B-B14F-4D97-AF65-F5344CB8AC3E}">
        <p14:creationId xmlns:p14="http://schemas.microsoft.com/office/powerpoint/2010/main" val="312768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48" y="2053056"/>
            <a:ext cx="9156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"You have brains in your head. You have feet in your shoes. You can steer yourself any direction you choose."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C05D98-4031-4460-8A38-7622CFA8FDCA}"/>
              </a:ext>
            </a:extLst>
          </p:cNvPr>
          <p:cNvSpPr txBox="1"/>
          <p:nvPr/>
        </p:nvSpPr>
        <p:spPr>
          <a:xfrm>
            <a:off x="3200187" y="5055383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Dr Seuss</a:t>
            </a:r>
          </a:p>
        </p:txBody>
      </p:sp>
    </p:spTree>
    <p:extLst>
      <p:ext uri="{BB962C8B-B14F-4D97-AF65-F5344CB8AC3E}">
        <p14:creationId xmlns:p14="http://schemas.microsoft.com/office/powerpoint/2010/main" val="358260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three colours make up the Italian flag? </a:t>
            </a:r>
          </a:p>
        </p:txBody>
      </p:sp>
    </p:spTree>
    <p:extLst>
      <p:ext uri="{BB962C8B-B14F-4D97-AF65-F5344CB8AC3E}">
        <p14:creationId xmlns:p14="http://schemas.microsoft.com/office/powerpoint/2010/main" val="83850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7D42B-C738-4353-A5A2-BCAF28024F69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"The way to get started is to quit talking and begin doing."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220F52-9FE2-4CA8-A092-B09F81520B85}"/>
              </a:ext>
            </a:extLst>
          </p:cNvPr>
          <p:cNvSpPr txBox="1"/>
          <p:nvPr/>
        </p:nvSpPr>
        <p:spPr>
          <a:xfrm>
            <a:off x="3415993" y="5129014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Walt Disney</a:t>
            </a:r>
          </a:p>
        </p:txBody>
      </p:sp>
    </p:spTree>
    <p:extLst>
      <p:ext uri="{BB962C8B-B14F-4D97-AF65-F5344CB8AC3E}">
        <p14:creationId xmlns:p14="http://schemas.microsoft.com/office/powerpoint/2010/main" val="46595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“Insanity, is doing the same thing over again and expecting different results”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CE1F9-2049-4683-8C7E-FEECC0692C89}"/>
              </a:ext>
            </a:extLst>
          </p:cNvPr>
          <p:cNvSpPr txBox="1"/>
          <p:nvPr/>
        </p:nvSpPr>
        <p:spPr>
          <a:xfrm>
            <a:off x="3415993" y="5129014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5049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50" y="2800831"/>
            <a:ext cx="915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“No, I am your father”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651244-FF8B-428A-91F6-CB896441B97F}"/>
              </a:ext>
            </a:extLst>
          </p:cNvPr>
          <p:cNvSpPr txBox="1"/>
          <p:nvPr/>
        </p:nvSpPr>
        <p:spPr>
          <a:xfrm>
            <a:off x="3415993" y="5129014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Darth Vader</a:t>
            </a:r>
          </a:p>
        </p:txBody>
      </p:sp>
    </p:spTree>
    <p:extLst>
      <p:ext uri="{BB962C8B-B14F-4D97-AF65-F5344CB8AC3E}">
        <p14:creationId xmlns:p14="http://schemas.microsoft.com/office/powerpoint/2010/main" val="233576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</a:rPr>
              <a:t>“Be the change that you wish to see in the world.”</a:t>
            </a:r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976D4-EA5A-4E33-8088-B128163D7E4E}"/>
              </a:ext>
            </a:extLst>
          </p:cNvPr>
          <p:cNvSpPr txBox="1"/>
          <p:nvPr/>
        </p:nvSpPr>
        <p:spPr>
          <a:xfrm>
            <a:off x="3415993" y="5129014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Mahatma </a:t>
            </a:r>
            <a:r>
              <a:rPr lang="en-GB" sz="4400" dirty="0" err="1">
                <a:solidFill>
                  <a:schemeClr val="bg1"/>
                </a:solidFill>
              </a:rPr>
              <a:t>Ghandi</a:t>
            </a:r>
            <a:endParaRPr lang="en-GB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3E1943-7265-489D-B002-4419409BE3C2}"/>
              </a:ext>
            </a:extLst>
          </p:cNvPr>
          <p:cNvSpPr txBox="1"/>
          <p:nvPr/>
        </p:nvSpPr>
        <p:spPr>
          <a:xfrm>
            <a:off x="1658257" y="2341793"/>
            <a:ext cx="9156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“Volunteering is for suckers, did you know that volunteers don’t even get paid for the stuff they do?”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C8D7CF-32D9-46F6-BD89-22353C71A98A}"/>
              </a:ext>
            </a:extLst>
          </p:cNvPr>
          <p:cNvSpPr txBox="1"/>
          <p:nvPr/>
        </p:nvSpPr>
        <p:spPr>
          <a:xfrm>
            <a:off x="3415993" y="5129014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Homer J Simpson</a:t>
            </a:r>
          </a:p>
        </p:txBody>
      </p:sp>
    </p:spTree>
    <p:extLst>
      <p:ext uri="{BB962C8B-B14F-4D97-AF65-F5344CB8AC3E}">
        <p14:creationId xmlns:p14="http://schemas.microsoft.com/office/powerpoint/2010/main" val="36912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94081" y="2341793"/>
            <a:ext cx="10576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“My mama always said life was like a box of chocolates”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40E716-DF26-4621-9D50-5F9DB3A1E84E}"/>
              </a:ext>
            </a:extLst>
          </p:cNvPr>
          <p:cNvSpPr txBox="1"/>
          <p:nvPr/>
        </p:nvSpPr>
        <p:spPr>
          <a:xfrm>
            <a:off x="3415993" y="5129014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Forest Gump</a:t>
            </a:r>
          </a:p>
        </p:txBody>
      </p:sp>
    </p:spTree>
    <p:extLst>
      <p:ext uri="{BB962C8B-B14F-4D97-AF65-F5344CB8AC3E}">
        <p14:creationId xmlns:p14="http://schemas.microsoft.com/office/powerpoint/2010/main" val="311182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812800" y="2631992"/>
            <a:ext cx="10566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"It's really cold outside, they are calling it a major freeze, weeks ahead of normal. Man, we could use a big fat dose of global warming!"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13E3C-384B-47F5-A849-4AF9153C1E7C}"/>
              </a:ext>
            </a:extLst>
          </p:cNvPr>
          <p:cNvSpPr txBox="1"/>
          <p:nvPr/>
        </p:nvSpPr>
        <p:spPr>
          <a:xfrm>
            <a:off x="3415993" y="5129014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Donald Trump</a:t>
            </a:r>
          </a:p>
        </p:txBody>
      </p:sp>
    </p:spTree>
    <p:extLst>
      <p:ext uri="{BB962C8B-B14F-4D97-AF65-F5344CB8AC3E}">
        <p14:creationId xmlns:p14="http://schemas.microsoft.com/office/powerpoint/2010/main" val="201618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50" y="2618593"/>
            <a:ext cx="9156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“Hasta la vista, baby.”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58F743-5D1E-48FE-8963-9A2C7471ACE3}"/>
              </a:ext>
            </a:extLst>
          </p:cNvPr>
          <p:cNvSpPr txBox="1"/>
          <p:nvPr/>
        </p:nvSpPr>
        <p:spPr>
          <a:xfrm>
            <a:off x="3415993" y="4471616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The Terminator</a:t>
            </a:r>
          </a:p>
        </p:txBody>
      </p:sp>
    </p:spTree>
    <p:extLst>
      <p:ext uri="{BB962C8B-B14F-4D97-AF65-F5344CB8AC3E}">
        <p14:creationId xmlns:p14="http://schemas.microsoft.com/office/powerpoint/2010/main" val="303042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2669260" y="1064925"/>
            <a:ext cx="685347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algn="ctr"/>
            <a:endParaRPr lang="en-US" sz="7200" b="1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Round 3:</a:t>
            </a: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Athletics Trivia</a:t>
            </a:r>
          </a:p>
        </p:txBody>
      </p:sp>
    </p:spTree>
    <p:extLst>
      <p:ext uri="{BB962C8B-B14F-4D97-AF65-F5344CB8AC3E}">
        <p14:creationId xmlns:p14="http://schemas.microsoft.com/office/powerpoint/2010/main" val="15943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3" y="1162360"/>
            <a:ext cx="96693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384858" y="2424396"/>
            <a:ext cx="96411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weight of a standard men's discus?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64CA80-9AC3-4026-8C96-E162FCBE6D1F}"/>
              </a:ext>
            </a:extLst>
          </p:cNvPr>
          <p:cNvSpPr txBox="1"/>
          <p:nvPr/>
        </p:nvSpPr>
        <p:spPr>
          <a:xfrm>
            <a:off x="3415993" y="4471616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2kg</a:t>
            </a:r>
          </a:p>
        </p:txBody>
      </p:sp>
    </p:spTree>
    <p:extLst>
      <p:ext uri="{BB962C8B-B14F-4D97-AF65-F5344CB8AC3E}">
        <p14:creationId xmlns:p14="http://schemas.microsoft.com/office/powerpoint/2010/main" val="321715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57D42B-C738-4353-A5A2-BCAF28024F69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famously wore the cross now used on the English flag?</a:t>
            </a:r>
          </a:p>
        </p:txBody>
      </p:sp>
    </p:spTree>
    <p:extLst>
      <p:ext uri="{BB962C8B-B14F-4D97-AF65-F5344CB8AC3E}">
        <p14:creationId xmlns:p14="http://schemas.microsoft.com/office/powerpoint/2010/main" val="341147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564728" y="1902141"/>
            <a:ext cx="9156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old was Usain Bolt when he originally broke the 100m world record?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44D828-EFEE-4DB9-8338-A8CB6A47110E}"/>
              </a:ext>
            </a:extLst>
          </p:cNvPr>
          <p:cNvSpPr txBox="1"/>
          <p:nvPr/>
        </p:nvSpPr>
        <p:spPr>
          <a:xfrm>
            <a:off x="3415993" y="4471616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1804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325120" y="2152311"/>
            <a:ext cx="1154176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female middle distance runner, famously competed bare foot? 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8CF20A-A15D-4A87-A556-5462300DF250}"/>
              </a:ext>
            </a:extLst>
          </p:cNvPr>
          <p:cNvSpPr txBox="1"/>
          <p:nvPr/>
        </p:nvSpPr>
        <p:spPr>
          <a:xfrm>
            <a:off x="3415993" y="4471616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Zola Budd</a:t>
            </a:r>
          </a:p>
        </p:txBody>
      </p:sp>
    </p:spTree>
    <p:extLst>
      <p:ext uri="{BB962C8B-B14F-4D97-AF65-F5344CB8AC3E}">
        <p14:creationId xmlns:p14="http://schemas.microsoft.com/office/powerpoint/2010/main" val="28638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decathlon, which event comes first?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D49106-A880-413B-9C67-69D44D3CD740}"/>
              </a:ext>
            </a:extLst>
          </p:cNvPr>
          <p:cNvSpPr txBox="1"/>
          <p:nvPr/>
        </p:nvSpPr>
        <p:spPr>
          <a:xfrm>
            <a:off x="3415993" y="4471616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100m</a:t>
            </a:r>
          </a:p>
        </p:txBody>
      </p:sp>
    </p:spTree>
    <p:extLst>
      <p:ext uri="{BB962C8B-B14F-4D97-AF65-F5344CB8AC3E}">
        <p14:creationId xmlns:p14="http://schemas.microsoft.com/office/powerpoint/2010/main" val="209005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284481" y="2341793"/>
            <a:ext cx="1178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London 2012 Olympics 3 athletics world records were broken: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men's 800m</a:t>
            </a: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women's 4x100m, men's 4x100m.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 the only record that remains unbeaten?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8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525954" y="1383444"/>
            <a:ext cx="91565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the odd one out? 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Roger Bannister, Mo Farah, </a:t>
            </a: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Sebastian Coe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418610-9FE0-4FE6-8B75-C0DF078EBF7A}"/>
              </a:ext>
            </a:extLst>
          </p:cNvPr>
          <p:cNvSpPr txBox="1"/>
          <p:nvPr/>
        </p:nvSpPr>
        <p:spPr>
          <a:xfrm>
            <a:off x="1161820" y="4875012"/>
            <a:ext cx="9884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Roger and Mo are both Sirs, </a:t>
            </a:r>
            <a:r>
              <a:rPr lang="en-GB" sz="4400" dirty="0" err="1">
                <a:solidFill>
                  <a:schemeClr val="bg1"/>
                </a:solidFill>
              </a:rPr>
              <a:t>Seb</a:t>
            </a:r>
            <a:r>
              <a:rPr lang="en-GB" sz="4400" dirty="0">
                <a:solidFill>
                  <a:schemeClr val="bg1"/>
                </a:solidFill>
              </a:rPr>
              <a:t> is a Lord</a:t>
            </a:r>
          </a:p>
        </p:txBody>
      </p:sp>
    </p:spTree>
    <p:extLst>
      <p:ext uri="{BB962C8B-B14F-4D97-AF65-F5344CB8AC3E}">
        <p14:creationId xmlns:p14="http://schemas.microsoft.com/office/powerpoint/2010/main" val="200652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042488" y="1090613"/>
            <a:ext cx="102899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Anagram: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ADAH DROWNS JANET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Former British Olympic Jumper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EE677A-005D-4752-84A6-3E206EB78EB5}"/>
              </a:ext>
            </a:extLst>
          </p:cNvPr>
          <p:cNvSpPr txBox="1"/>
          <p:nvPr/>
        </p:nvSpPr>
        <p:spPr>
          <a:xfrm>
            <a:off x="3380332" y="4826224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Jonathan Edwards</a:t>
            </a:r>
          </a:p>
        </p:txBody>
      </p:sp>
    </p:spTree>
    <p:extLst>
      <p:ext uri="{BB962C8B-B14F-4D97-AF65-F5344CB8AC3E}">
        <p14:creationId xmlns:p14="http://schemas.microsoft.com/office/powerpoint/2010/main" val="215576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46682" y="1805105"/>
            <a:ext cx="9156513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IAAF stipulate is the legal maximum spike length for track events?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7mm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8mm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9mm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2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40833" y="2487061"/>
            <a:ext cx="11115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British Olympic gold medallist uses her lucky tape measure to line up her blocks?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101E4-8848-494D-A963-A7D4ACA2F145}"/>
              </a:ext>
            </a:extLst>
          </p:cNvPr>
          <p:cNvSpPr txBox="1"/>
          <p:nvPr/>
        </p:nvSpPr>
        <p:spPr>
          <a:xfrm>
            <a:off x="3200187" y="4994107"/>
            <a:ext cx="5791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Jessica Ennis</a:t>
            </a:r>
          </a:p>
        </p:txBody>
      </p:sp>
    </p:spTree>
    <p:extLst>
      <p:ext uri="{BB962C8B-B14F-4D97-AF65-F5344CB8AC3E}">
        <p14:creationId xmlns:p14="http://schemas.microsoft.com/office/powerpoint/2010/main" val="385777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299336" y="1162360"/>
            <a:ext cx="14863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540833" y="2242902"/>
            <a:ext cx="111150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everyone started at the same line in a 400m race how much further would the person in lane 8 go than the person in lane 1?</a:t>
            </a:r>
          </a:p>
          <a:p>
            <a:pPr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ctr">
              <a:buFont typeface="+mj-lt"/>
              <a:buAutoNum type="alphaUcPeriod"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36.7m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44.8m</a:t>
            </a:r>
          </a:p>
          <a:p>
            <a:pPr marL="742950" indent="-742950" algn="ctr">
              <a:buFont typeface="+mj-lt"/>
              <a:buAutoNum type="alphaUcPeriod"/>
            </a:pPr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53.6m</a:t>
            </a:r>
          </a:p>
        </p:txBody>
      </p:sp>
    </p:spTree>
    <p:extLst>
      <p:ext uri="{BB962C8B-B14F-4D97-AF65-F5344CB8AC3E}">
        <p14:creationId xmlns:p14="http://schemas.microsoft.com/office/powerpoint/2010/main" val="23317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4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F563E0-3ED1-4AF5-9AC3-1040C3301025}"/>
              </a:ext>
            </a:extLst>
          </p:cNvPr>
          <p:cNvSpPr/>
          <p:nvPr/>
        </p:nvSpPr>
        <p:spPr>
          <a:xfrm>
            <a:off x="611458" y="1988121"/>
            <a:ext cx="1115561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End</a:t>
            </a:r>
          </a:p>
          <a:p>
            <a:pPr algn="ctr"/>
            <a:endParaRPr lang="en-US" sz="7200" b="1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Let us know your scores</a:t>
            </a:r>
            <a:endParaRPr lang="en-US" sz="5400" b="1" cap="none" spc="50" dirty="0">
              <a:ln w="381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50800" dir="5400000" algn="ctr" rotWithShape="0">
                  <a:srgbClr val="C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19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stars appear on the flag of Europe? </a:t>
            </a:r>
          </a:p>
        </p:txBody>
      </p:sp>
    </p:spTree>
    <p:extLst>
      <p:ext uri="{BB962C8B-B14F-4D97-AF65-F5344CB8AC3E}">
        <p14:creationId xmlns:p14="http://schemas.microsoft.com/office/powerpoint/2010/main" val="445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3049"/>
            <a:ext cx="12423227" cy="7182906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7622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459" y="5890512"/>
            <a:ext cx="2741077" cy="9353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8" name="Picture 2" descr="Almost Athletes Neck Tubes. Order your clubs neck tubes here.">
            <a:extLst>
              <a:ext uri="{FF2B5EF4-FFF2-40B4-BE49-F238E27FC236}">
                <a16:creationId xmlns:a16="http://schemas.microsoft.com/office/drawing/2014/main" id="{06D628EF-6237-463C-8134-78A378058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7" b="14158"/>
          <a:stretch/>
        </p:blipFill>
        <p:spPr bwMode="auto">
          <a:xfrm>
            <a:off x="-147638" y="-33049"/>
            <a:ext cx="3343275" cy="9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ere Alston Trekkers (BATs) - Home | Facebook">
            <a:extLst>
              <a:ext uri="{FF2B5EF4-FFF2-40B4-BE49-F238E27FC236}">
                <a16:creationId xmlns:a16="http://schemas.microsoft.com/office/drawing/2014/main" id="{EB07CC6F-5C4E-4E10-B264-2F00DC2D7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241" y="0"/>
            <a:ext cx="1595120" cy="15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Bexley Athletic Club | The Home of Bexley Athletics">
            <a:extLst>
              <a:ext uri="{FF2B5EF4-FFF2-40B4-BE49-F238E27FC236}">
                <a16:creationId xmlns:a16="http://schemas.microsoft.com/office/drawing/2014/main" id="{8E6F5F49-AC73-441F-A538-92FB82C8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47" y="-40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Bicester's Athletics Club |">
            <a:extLst>
              <a:ext uri="{FF2B5EF4-FFF2-40B4-BE49-F238E27FC236}">
                <a16:creationId xmlns:a16="http://schemas.microsoft.com/office/drawing/2014/main" id="{E0CDD078-42D8-45CE-A35E-E567BEA0E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808" y="-1"/>
            <a:ext cx="22669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8" name="Picture 10" descr="BAC Logo">
            <a:extLst>
              <a:ext uri="{FF2B5EF4-FFF2-40B4-BE49-F238E27FC236}">
                <a16:creationId xmlns:a16="http://schemas.microsoft.com/office/drawing/2014/main" id="{2D863626-86BF-4AA8-9845-A60B74B2F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94" y="5998881"/>
            <a:ext cx="882292" cy="88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0" name="Picture 12" descr="Black Pear Joggers (@WorcesterBPJ) | Twitter">
            <a:extLst>
              <a:ext uri="{FF2B5EF4-FFF2-40B4-BE49-F238E27FC236}">
                <a16:creationId xmlns:a16="http://schemas.microsoft.com/office/drawing/2014/main" id="{5A44D648-F2A7-47B9-A56E-3A65B5473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100" y="7610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2" name="Picture 14" descr="Blackhill Bounders Running Club.">
            <a:extLst>
              <a:ext uri="{FF2B5EF4-FFF2-40B4-BE49-F238E27FC236}">
                <a16:creationId xmlns:a16="http://schemas.microsoft.com/office/drawing/2014/main" id="{77C38C7A-9B2D-4939-9FF4-5FBC85FC4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57" b="33652"/>
          <a:stretch/>
        </p:blipFill>
        <p:spPr bwMode="auto">
          <a:xfrm>
            <a:off x="3745898" y="5456175"/>
            <a:ext cx="4081975" cy="171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4" name="Picture 16">
            <a:extLst>
              <a:ext uri="{FF2B5EF4-FFF2-40B4-BE49-F238E27FC236}">
                <a16:creationId xmlns:a16="http://schemas.microsoft.com/office/drawing/2014/main" id="{24B6A41A-E40A-4F7D-AF8E-50AB063C6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26"/>
          <a:stretch/>
        </p:blipFill>
        <p:spPr bwMode="auto">
          <a:xfrm>
            <a:off x="5268181" y="-88423"/>
            <a:ext cx="3330961" cy="200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Dereham Runners AC (@DerehamRunners) | Twitter">
            <a:extLst>
              <a:ext uri="{FF2B5EF4-FFF2-40B4-BE49-F238E27FC236}">
                <a16:creationId xmlns:a16="http://schemas.microsoft.com/office/drawing/2014/main" id="{A8D106E9-D33C-4B52-A75B-368C88B44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11" y="860397"/>
            <a:ext cx="1196076" cy="119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8" name="Picture 20">
            <a:extLst>
              <a:ext uri="{FF2B5EF4-FFF2-40B4-BE49-F238E27FC236}">
                <a16:creationId xmlns:a16="http://schemas.microsoft.com/office/drawing/2014/main" id="{9DA47F61-5506-43FE-8294-97719AEAD9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" t="69288" r="65878" b="3611"/>
          <a:stretch/>
        </p:blipFill>
        <p:spPr bwMode="auto">
          <a:xfrm>
            <a:off x="5197535" y="1670826"/>
            <a:ext cx="4023490" cy="113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2" name="Picture 24" descr="The Yellow Army - Free Running Community | Dudley Community ...">
            <a:extLst>
              <a:ext uri="{FF2B5EF4-FFF2-40B4-BE49-F238E27FC236}">
                <a16:creationId xmlns:a16="http://schemas.microsoft.com/office/drawing/2014/main" id="{44019632-33A4-46FE-B772-B7CCCBA74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783" y="4092355"/>
            <a:ext cx="2084999" cy="107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4" name="Picture 26" descr="Fenland Running Club - Home | Facebook">
            <a:extLst>
              <a:ext uri="{FF2B5EF4-FFF2-40B4-BE49-F238E27FC236}">
                <a16:creationId xmlns:a16="http://schemas.microsoft.com/office/drawing/2014/main" id="{09659064-F53C-4829-8F9D-11BF2EBF4B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0" b="24307"/>
          <a:stretch/>
        </p:blipFill>
        <p:spPr bwMode="auto">
          <a:xfrm>
            <a:off x="8581024" y="911956"/>
            <a:ext cx="2161734" cy="77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Halesowen Athletics Club">
            <a:extLst>
              <a:ext uri="{FF2B5EF4-FFF2-40B4-BE49-F238E27FC236}">
                <a16:creationId xmlns:a16="http://schemas.microsoft.com/office/drawing/2014/main" id="{47F67C92-8F8D-4B41-8170-80D1AC801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4" y="5111940"/>
            <a:ext cx="3124387" cy="7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833703-BEFA-42DB-8204-D5A4E272BE0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427778" y="1540500"/>
            <a:ext cx="1893528" cy="1956927"/>
          </a:xfrm>
          <a:prstGeom prst="rect">
            <a:avLst/>
          </a:prstGeom>
        </p:spPr>
      </p:pic>
      <p:pic>
        <p:nvPicPr>
          <p:cNvPr id="22558" name="Picture 30" descr="\&quot;Invicta">
            <a:extLst>
              <a:ext uri="{FF2B5EF4-FFF2-40B4-BE49-F238E27FC236}">
                <a16:creationId xmlns:a16="http://schemas.microsoft.com/office/drawing/2014/main" id="{84421A28-4745-4EDE-958D-46CD1676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700" y="1650800"/>
            <a:ext cx="1233078" cy="12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0" name="Picture 32" descr="leeds-city-logo">
            <a:extLst>
              <a:ext uri="{FF2B5EF4-FFF2-40B4-BE49-F238E27FC236}">
                <a16:creationId xmlns:a16="http://schemas.microsoft.com/office/drawing/2014/main" id="{1244A6F2-B665-4A7D-9C79-9A1371152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8655" y="3425883"/>
            <a:ext cx="14001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E0DEF6-ED36-427C-8DCB-11D8DF5F761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165697" y="2840123"/>
            <a:ext cx="1131825" cy="1228693"/>
          </a:xfrm>
          <a:prstGeom prst="rect">
            <a:avLst/>
          </a:prstGeom>
        </p:spPr>
      </p:pic>
      <p:pic>
        <p:nvPicPr>
          <p:cNvPr id="22562" name="Picture 34" descr="RunTogether / Notts Women Runners / Home">
            <a:extLst>
              <a:ext uri="{FF2B5EF4-FFF2-40B4-BE49-F238E27FC236}">
                <a16:creationId xmlns:a16="http://schemas.microsoft.com/office/drawing/2014/main" id="{1711C510-13CF-419E-ACE0-7D5A22E4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024" y="2820256"/>
            <a:ext cx="1899964" cy="12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Picture 36" descr="Orchard Eagles RC (@Orchard_Eagles) | Twitter">
            <a:extLst>
              <a:ext uri="{FF2B5EF4-FFF2-40B4-BE49-F238E27FC236}">
                <a16:creationId xmlns:a16="http://schemas.microsoft.com/office/drawing/2014/main" id="{57DAA288-7F2B-4921-8F81-B7BF55CB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5" y="2852577"/>
            <a:ext cx="1142296" cy="11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Picture 40" descr="Peterborough and Nene Valley Athletics Club: Welcome!">
            <a:extLst>
              <a:ext uri="{FF2B5EF4-FFF2-40B4-BE49-F238E27FC236}">
                <a16:creationId xmlns:a16="http://schemas.microsoft.com/office/drawing/2014/main" id="{5875651B-A0B3-4D30-9B0F-8945F37CD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852" y="273747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Ponteland Runners - Home | Facebook">
            <a:extLst>
              <a:ext uri="{FF2B5EF4-FFF2-40B4-BE49-F238E27FC236}">
                <a16:creationId xmlns:a16="http://schemas.microsoft.com/office/drawing/2014/main" id="{39E9A6B5-60D1-4128-83D4-8CE35EA6E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009" y="2032699"/>
            <a:ext cx="1333280" cy="119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4" name="Picture 46" descr="POOLE Athletic Club">
            <a:extLst>
              <a:ext uri="{FF2B5EF4-FFF2-40B4-BE49-F238E27FC236}">
                <a16:creationId xmlns:a16="http://schemas.microsoft.com/office/drawing/2014/main" id="{37D5D8FD-F446-4917-8D08-9BE3A86A8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146" y="3958073"/>
            <a:ext cx="3360289" cy="61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6" name="Picture 48" descr="Ranelagh Harriers Running Club – CarePlace">
            <a:extLst>
              <a:ext uri="{FF2B5EF4-FFF2-40B4-BE49-F238E27FC236}">
                <a16:creationId xmlns:a16="http://schemas.microsoft.com/office/drawing/2014/main" id="{8BEB7EA9-FF7A-4E50-8E1E-CEA5A8A56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385" y="3398927"/>
            <a:ext cx="701836" cy="70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8" name="Picture 50" descr="Ripon Runners (@Riponrunners) | Twitter">
            <a:extLst>
              <a:ext uri="{FF2B5EF4-FFF2-40B4-BE49-F238E27FC236}">
                <a16:creationId xmlns:a16="http://schemas.microsoft.com/office/drawing/2014/main" id="{1256D422-E7E1-45B8-964C-9C5D517C1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595" y="2066456"/>
            <a:ext cx="1853940" cy="185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0" name="Picture 52" descr="Sale Harriers Manchester">
            <a:extLst>
              <a:ext uri="{FF2B5EF4-FFF2-40B4-BE49-F238E27FC236}">
                <a16:creationId xmlns:a16="http://schemas.microsoft.com/office/drawing/2014/main" id="{13191A32-6D61-41EC-9C66-52E128FA2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0624" y="4784694"/>
            <a:ext cx="1808206" cy="8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2" name="Picture 54">
            <a:extLst>
              <a:ext uri="{FF2B5EF4-FFF2-40B4-BE49-F238E27FC236}">
                <a16:creationId xmlns:a16="http://schemas.microsoft.com/office/drawing/2014/main" id="{2DA4889B-11A2-4511-AD2C-9A963E09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76" y="3824284"/>
            <a:ext cx="3072792" cy="88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4" name="Picture 56" descr="Stockport Harriers (@RunStockport) | Twitter">
            <a:extLst>
              <a:ext uri="{FF2B5EF4-FFF2-40B4-BE49-F238E27FC236}">
                <a16:creationId xmlns:a16="http://schemas.microsoft.com/office/drawing/2014/main" id="{779CB75E-85FB-438C-869B-475B9C281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86" y="2670855"/>
            <a:ext cx="1193363" cy="119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6" name="Picture 58" descr="Sutton-in-Ashfield Harriers &amp; A.C - Home | Facebook">
            <a:extLst>
              <a:ext uri="{FF2B5EF4-FFF2-40B4-BE49-F238E27FC236}">
                <a16:creationId xmlns:a16="http://schemas.microsoft.com/office/drawing/2014/main" id="{3697B58C-2BF7-4ECD-AA4C-D737DB88D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763" y="3156822"/>
            <a:ext cx="879887" cy="8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88" name="Picture 60" descr="Tadcaster Harriers - Home">
            <a:extLst>
              <a:ext uri="{FF2B5EF4-FFF2-40B4-BE49-F238E27FC236}">
                <a16:creationId xmlns:a16="http://schemas.microsoft.com/office/drawing/2014/main" id="{192529CA-1E6D-42B5-B624-00A20FA4D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24" y="4053231"/>
            <a:ext cx="676279" cy="77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0" name="Picture 62" descr="Trafford AC - 2,264 Photos - Amateur Sports Team - M21 9TA ...">
            <a:extLst>
              <a:ext uri="{FF2B5EF4-FFF2-40B4-BE49-F238E27FC236}">
                <a16:creationId xmlns:a16="http://schemas.microsoft.com/office/drawing/2014/main" id="{707B0EBC-4871-4B53-8BC8-381B79748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614" y="4444875"/>
            <a:ext cx="1515749" cy="15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2" name="Picture 64" descr="Windrush Triathlon Club">
            <a:extLst>
              <a:ext uri="{FF2B5EF4-FFF2-40B4-BE49-F238E27FC236}">
                <a16:creationId xmlns:a16="http://schemas.microsoft.com/office/drawing/2014/main" id="{52AA5F23-8316-4696-861D-8345F023A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727" y="5191606"/>
            <a:ext cx="1705910" cy="4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4" name="Picture 66" descr="Wolverhampton &amp; Bilston Athletics Club - 123 Photos - Sports Club ...">
            <a:extLst>
              <a:ext uri="{FF2B5EF4-FFF2-40B4-BE49-F238E27FC236}">
                <a16:creationId xmlns:a16="http://schemas.microsoft.com/office/drawing/2014/main" id="{AF1CAECE-DFDB-4FBB-A64F-CA0360943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48" y="3137853"/>
            <a:ext cx="879091" cy="87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6" name="Picture 68" descr="Worcester Athletic Club Homepage">
            <a:extLst>
              <a:ext uri="{FF2B5EF4-FFF2-40B4-BE49-F238E27FC236}">
                <a16:creationId xmlns:a16="http://schemas.microsoft.com/office/drawing/2014/main" id="{76ED3528-AA83-4CF4-92BD-6DE4215F7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4" y="4471563"/>
            <a:ext cx="3574944" cy="63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98" name="Picture 70" descr="YATE &amp; DISTRICT ATHLETIC CLUB">
            <a:extLst>
              <a:ext uri="{FF2B5EF4-FFF2-40B4-BE49-F238E27FC236}">
                <a16:creationId xmlns:a16="http://schemas.microsoft.com/office/drawing/2014/main" id="{D72AB7F1-04FC-4BE7-811C-3EFFCB63BD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29"/>
          <a:stretch/>
        </p:blipFill>
        <p:spPr bwMode="auto">
          <a:xfrm>
            <a:off x="3479760" y="4701799"/>
            <a:ext cx="2703412" cy="8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0" name="Picture 72">
            <a:extLst>
              <a:ext uri="{FF2B5EF4-FFF2-40B4-BE49-F238E27FC236}">
                <a16:creationId xmlns:a16="http://schemas.microsoft.com/office/drawing/2014/main" id="{394E0CCA-9DF4-47C6-BD7F-18799A77D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104" y="4493140"/>
            <a:ext cx="1002149" cy="10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2" name="Picture 74" descr="Tonbridge Athletic Club">
            <a:extLst>
              <a:ext uri="{FF2B5EF4-FFF2-40B4-BE49-F238E27FC236}">
                <a16:creationId xmlns:a16="http://schemas.microsoft.com/office/drawing/2014/main" id="{E0A65739-70AC-4F31-A3E3-A3BEDBF80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313" y="5660346"/>
            <a:ext cx="3502467" cy="127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4" name="Picture 76" descr="Birchfield Harriers – The UK's Premier Athletics Club">
            <a:extLst>
              <a:ext uri="{FF2B5EF4-FFF2-40B4-BE49-F238E27FC236}">
                <a16:creationId xmlns:a16="http://schemas.microsoft.com/office/drawing/2014/main" id="{F3476FCD-5AB8-42C0-BB93-5BDD707D4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88" y="5519120"/>
            <a:ext cx="1446551" cy="116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06" name="Picture 78" descr="Stratford AC (@StratfordAC) | Twitter">
            <a:extLst>
              <a:ext uri="{FF2B5EF4-FFF2-40B4-BE49-F238E27FC236}">
                <a16:creationId xmlns:a16="http://schemas.microsoft.com/office/drawing/2014/main" id="{80EDFCF1-FFB8-4D65-A069-C76FDE4E2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13" y="5510352"/>
            <a:ext cx="820606" cy="82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0" descr="Logo">
            <a:extLst>
              <a:ext uri="{FF2B5EF4-FFF2-40B4-BE49-F238E27FC236}">
                <a16:creationId xmlns:a16="http://schemas.microsoft.com/office/drawing/2014/main" id="{C77982E9-4828-4114-B50E-277C1045F4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2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399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733550" y="1571626"/>
            <a:ext cx="915651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way does the dragon face on the Welsh flag?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or Left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ach-conf-ppt-bg-v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995"/>
            <a:ext cx="12192000" cy="6869995"/>
          </a:xfrm>
          <a:prstGeom prst="rect">
            <a:avLst/>
          </a:prstGeom>
        </p:spPr>
      </p:pic>
      <p:sp>
        <p:nvSpPr>
          <p:cNvPr id="17411" name="Title 1"/>
          <p:cNvSpPr>
            <a:spLocks/>
          </p:cNvSpPr>
          <p:nvPr/>
        </p:nvSpPr>
        <p:spPr bwMode="auto">
          <a:xfrm>
            <a:off x="1733550" y="609601"/>
            <a:ext cx="751998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eaLnBrk="0" hangingPunct="0"/>
            <a:endParaRPr lang="en-GB" sz="44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1470759" y="255904"/>
            <a:ext cx="9250485" cy="531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>
            <a:prstTxWarp prst="textNoShape">
              <a:avLst/>
            </a:prstTxWarp>
          </a:bodyPr>
          <a:lstStyle/>
          <a:p>
            <a:pPr algn="ctr" eaLnBrk="0" hangingPunct="0"/>
            <a:endParaRPr lang="en-US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  <a:p>
            <a:pPr algn="ctr" eaLnBrk="0" hangingPunct="0"/>
            <a:endParaRPr lang="en-GB" sz="3200" b="1" dirty="0">
              <a:solidFill>
                <a:schemeClr val="bg1"/>
              </a:solidFill>
              <a:latin typeface="Calibri"/>
              <a:ea typeface="Cambria" pitchFamily="-111" charset="0"/>
              <a:cs typeface="Calibri"/>
            </a:endParaRPr>
          </a:p>
        </p:txBody>
      </p:sp>
      <p:pic>
        <p:nvPicPr>
          <p:cNvPr id="6" name="Picture 5" descr="ea-national.wmf">
            <a:extLst>
              <a:ext uri="{FF2B5EF4-FFF2-40B4-BE49-F238E27FC236}">
                <a16:creationId xmlns:a16="http://schemas.microsoft.com/office/drawing/2014/main" id="{9578D73D-2E94-4859-96C6-4E9E1226C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833" y="6005735"/>
            <a:ext cx="1688051" cy="5760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008B0-4D10-4CBE-AF74-77C5335949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5950" y="1408343"/>
            <a:ext cx="8420100" cy="1470025"/>
          </a:xfrm>
        </p:spPr>
        <p:txBody>
          <a:bodyPr/>
          <a:lstStyle/>
          <a:p>
            <a:r>
              <a:rPr lang="en-US" sz="9600" b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CD916-A8E8-4E3E-B732-05013D555B99}"/>
              </a:ext>
            </a:extLst>
          </p:cNvPr>
          <p:cNvSpPr/>
          <p:nvPr/>
        </p:nvSpPr>
        <p:spPr>
          <a:xfrm>
            <a:off x="559022" y="1162360"/>
            <a:ext cx="9669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7200" b="1" cap="none" spc="50" dirty="0">
                <a:ln w="381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50800" dir="5400000" algn="ctr" rotWithShape="0">
                    <a:srgbClr val="C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7BD45-E703-4824-8CD5-F600F3FA6DE8}"/>
              </a:ext>
            </a:extLst>
          </p:cNvPr>
          <p:cNvSpPr txBox="1"/>
          <p:nvPr/>
        </p:nvSpPr>
        <p:spPr>
          <a:xfrm>
            <a:off x="1658257" y="2341793"/>
            <a:ext cx="9156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the flags of Albania, Kazakhstan and Sri Lanka all contain?</a:t>
            </a:r>
          </a:p>
          <a:p>
            <a:pPr lvl="0" algn="ctr"/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0" indent="-742950" algn="ctr">
              <a:buFont typeface="+mj-lt"/>
              <a:buAutoNum type="alphaUcPeriod"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</a:p>
          <a:p>
            <a:pPr marL="742950" lvl="0" indent="-742950" algn="ctr">
              <a:buFont typeface="+mj-lt"/>
              <a:buAutoNum type="alphaUcPeriod"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 </a:t>
            </a:r>
          </a:p>
          <a:p>
            <a:pPr marL="742950" lvl="0" indent="-742950" algn="ctr">
              <a:buFont typeface="+mj-lt"/>
              <a:buAutoNum type="alphaUcPeriod"/>
            </a:pPr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colour green</a:t>
            </a:r>
          </a:p>
        </p:txBody>
      </p:sp>
    </p:spTree>
    <p:extLst>
      <p:ext uri="{BB962C8B-B14F-4D97-AF65-F5344CB8AC3E}">
        <p14:creationId xmlns:p14="http://schemas.microsoft.com/office/powerpoint/2010/main" val="27840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9348</TotalTime>
  <Words>1286</Words>
  <Application>Microsoft Office PowerPoint</Application>
  <PresentationFormat>Widescreen</PresentationFormat>
  <Paragraphs>376</Paragraphs>
  <Slides>70</Slides>
  <Notes>70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4" baseType="lpstr">
      <vt:lpstr>Arial</vt:lpstr>
      <vt:lpstr>Calibri</vt:lpstr>
      <vt:lpstr>Calibri Light</vt:lpstr>
      <vt:lpstr>Office Theme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  <vt:lpstr>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EMOJI QUIZ FILM TITLES</dc:title>
  <dc:creator>Stephanie Cameron</dc:creator>
  <cp:lastModifiedBy>Stephanie Cameron</cp:lastModifiedBy>
  <cp:revision>60</cp:revision>
  <cp:lastPrinted>2020-04-21T17:07:42Z</cp:lastPrinted>
  <dcterms:created xsi:type="dcterms:W3CDTF">2020-04-19T19:40:23Z</dcterms:created>
  <dcterms:modified xsi:type="dcterms:W3CDTF">2020-05-12T15:21:45Z</dcterms:modified>
</cp:coreProperties>
</file>