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37" r:id="rId2"/>
    <p:sldId id="339" r:id="rId3"/>
    <p:sldId id="340" r:id="rId4"/>
    <p:sldId id="341" r:id="rId5"/>
    <p:sldId id="369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342" r:id="rId16"/>
    <p:sldId id="411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2" r:id="rId25"/>
    <p:sldId id="353" r:id="rId26"/>
    <p:sldId id="354" r:id="rId27"/>
    <p:sldId id="351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43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367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8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410" r:id="rId72"/>
    <p:sldId id="366" r:id="rId7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1D3F-90A9-4A8A-B3BE-479FA2AC31F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35739-B04B-4F1B-A05C-0BA6F736D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lympic.org/athletics/200m-women" TargetMode="External"/><Relationship Id="rId13" Type="http://schemas.openxmlformats.org/officeDocument/2006/relationships/hyperlink" Target="https://www.olympic.org/athletics/4x100m-relay-women" TargetMode="External"/><Relationship Id="rId18" Type="http://schemas.openxmlformats.org/officeDocument/2006/relationships/hyperlink" Target="https://www.olympic.org/athletics/decathlon-men" TargetMode="External"/><Relationship Id="rId26" Type="http://schemas.openxmlformats.org/officeDocument/2006/relationships/hyperlink" Target="https://www.olympic.org/athletics/pole-vault-women" TargetMode="External"/><Relationship Id="rId3" Type="http://schemas.openxmlformats.org/officeDocument/2006/relationships/hyperlink" Target="https://www.olympic.org/athletics/10000m-women" TargetMode="External"/><Relationship Id="rId21" Type="http://schemas.openxmlformats.org/officeDocument/2006/relationships/hyperlink" Target="https://www.olympic.org/athletics/heptathlon-women" TargetMode="External"/><Relationship Id="rId7" Type="http://schemas.openxmlformats.org/officeDocument/2006/relationships/hyperlink" Target="https://www.olympic.org/athletics/1500m-women" TargetMode="External"/><Relationship Id="rId12" Type="http://schemas.openxmlformats.org/officeDocument/2006/relationships/hyperlink" Target="https://www.olympic.org/athletics/400m-hurdles-men" TargetMode="External"/><Relationship Id="rId17" Type="http://schemas.openxmlformats.org/officeDocument/2006/relationships/hyperlink" Target="https://www.olympic.org/athletics/800m-women" TargetMode="External"/><Relationship Id="rId25" Type="http://schemas.openxmlformats.org/officeDocument/2006/relationships/hyperlink" Target="https://www.olympic.org/athletics/marathon-women" TargetMode="External"/><Relationship Id="rId2" Type="http://schemas.openxmlformats.org/officeDocument/2006/relationships/slide" Target="../slides/slide61.xml"/><Relationship Id="rId16" Type="http://schemas.openxmlformats.org/officeDocument/2006/relationships/hyperlink" Target="https://www.olympic.org/athletics/50km-walk-men" TargetMode="External"/><Relationship Id="rId20" Type="http://schemas.openxmlformats.org/officeDocument/2006/relationships/hyperlink" Target="https://www.olympic.org/athletics/hammer-throw-wome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lympic.org/athletics/110m-hurdles-men" TargetMode="External"/><Relationship Id="rId11" Type="http://schemas.openxmlformats.org/officeDocument/2006/relationships/hyperlink" Target="https://www.olympic.org/athletics/400m-women" TargetMode="External"/><Relationship Id="rId24" Type="http://schemas.openxmlformats.org/officeDocument/2006/relationships/hyperlink" Target="https://www.olympic.org/athletics/long-jump-women" TargetMode="External"/><Relationship Id="rId5" Type="http://schemas.openxmlformats.org/officeDocument/2006/relationships/hyperlink" Target="https://www.olympic.org/athletics/100m-hurdles-women" TargetMode="External"/><Relationship Id="rId15" Type="http://schemas.openxmlformats.org/officeDocument/2006/relationships/hyperlink" Target="https://www.olympic.org/athletics/5000m-women" TargetMode="External"/><Relationship Id="rId23" Type="http://schemas.openxmlformats.org/officeDocument/2006/relationships/hyperlink" Target="https://www.olympic.org/athletics/javelin-throw-women" TargetMode="External"/><Relationship Id="rId28" Type="http://schemas.openxmlformats.org/officeDocument/2006/relationships/hyperlink" Target="https://www.olympic.org/athletics/triple-jump-women" TargetMode="External"/><Relationship Id="rId10" Type="http://schemas.openxmlformats.org/officeDocument/2006/relationships/hyperlink" Target="https://www.olympic.org/athletics/3000m-steeplechase-women" TargetMode="External"/><Relationship Id="rId19" Type="http://schemas.openxmlformats.org/officeDocument/2006/relationships/hyperlink" Target="https://www.olympic.org/athletics/discus-throw-women" TargetMode="External"/><Relationship Id="rId4" Type="http://schemas.openxmlformats.org/officeDocument/2006/relationships/hyperlink" Target="https://www.olympic.org/athletics/100m-women" TargetMode="External"/><Relationship Id="rId9" Type="http://schemas.openxmlformats.org/officeDocument/2006/relationships/hyperlink" Target="https://www.olympic.org/athletics/20km-walk-men" TargetMode="External"/><Relationship Id="rId14" Type="http://schemas.openxmlformats.org/officeDocument/2006/relationships/hyperlink" Target="https://www.olympic.org/athletics/4x400m-relay-men" TargetMode="External"/><Relationship Id="rId22" Type="http://schemas.openxmlformats.org/officeDocument/2006/relationships/hyperlink" Target="https://www.olympic.org/athletics/high-jump-women" TargetMode="External"/><Relationship Id="rId27" Type="http://schemas.openxmlformats.org/officeDocument/2006/relationships/hyperlink" Target="https://www.olympic.org/athletics/shot-put-women" TargetMode="Externa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01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73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959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10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857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81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42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878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678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57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60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152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065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5601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905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431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351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527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251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21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044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460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139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234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214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441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138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401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562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975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3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8201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9318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146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6585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939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522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143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3472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404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9126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31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084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823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592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2146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2459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5052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287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4581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3536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2949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29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472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7990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10000M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100M</a:t>
            </a:r>
            <a:r>
              <a:rPr lang="en-GB" sz="900" dirty="0"/>
              <a:t> </a:t>
            </a:r>
            <a:r>
              <a:rPr lang="en-GB" sz="1200" b="0" i="0" u="sng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100M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HURDLES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110M HURDLES 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1500M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200M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20KM RACE WALK 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3000M STEEPLECHASE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400M</a:t>
            </a:r>
            <a:r>
              <a:rPr lang="en-GB" sz="900" dirty="0"/>
              <a:t> </a:t>
            </a:r>
            <a:r>
              <a:rPr lang="en-GB" sz="1200" b="0" i="0" u="sng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400M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 HURDLES 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4X100M RELAY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4X400M RELAY 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5000M 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50KM RACE WALK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800M 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DECATHLON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DISCUS THROW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HAMMER THROW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HEPTATHLON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HIGH JUMP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JAVELIN THROW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LONG JUMP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MARATHON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POLE VAULT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SHOT PUT</a:t>
            </a:r>
            <a:r>
              <a:rPr lang="en-GB" sz="900" dirty="0"/>
              <a:t> </a:t>
            </a:r>
            <a:r>
              <a:rPr lang="en-GB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/>
              </a:rPr>
              <a:t>TRIPLE JUMP</a:t>
            </a:r>
            <a:r>
              <a:rPr lang="en-GB" sz="900" dirty="0"/>
              <a:t> </a:t>
            </a:r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06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r>
              <a:rPr lang="en-GB" sz="900" dirty="0">
                <a:latin typeface="Arial" pitchFamily="-111" charset="0"/>
                <a:ea typeface="ＭＳ Ｐゴシック" pitchFamily="-111" charset="-128"/>
              </a:rPr>
              <a:t>Anaerobic – no oxygen</a:t>
            </a:r>
          </a:p>
        </p:txBody>
      </p:sp>
    </p:spTree>
    <p:extLst>
      <p:ext uri="{BB962C8B-B14F-4D97-AF65-F5344CB8AC3E}">
        <p14:creationId xmlns:p14="http://schemas.microsoft.com/office/powerpoint/2010/main" val="32121186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2535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r>
              <a:rPr lang="en-GB" sz="900" dirty="0">
                <a:latin typeface="Arial" pitchFamily="-111" charset="0"/>
                <a:ea typeface="ＭＳ Ｐゴシック" pitchFamily="-111" charset="-128"/>
              </a:rPr>
              <a:t>5000m, 10000 at London &amp; Rio</a:t>
            </a:r>
          </a:p>
        </p:txBody>
      </p:sp>
    </p:spTree>
    <p:extLst>
      <p:ext uri="{BB962C8B-B14F-4D97-AF65-F5344CB8AC3E}">
        <p14:creationId xmlns:p14="http://schemas.microsoft.com/office/powerpoint/2010/main" val="40784347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7292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3723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7245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0362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02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4349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583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02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8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2AD2-70E1-481E-8D6E-E1949BA4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67B82-6937-4152-8772-6DEAEF2E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6130-12B9-443A-A413-8D0A0C37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F9749-605B-43CD-8E0A-38D8616C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FA60-35FE-4AAC-B3C9-9C4D2A9F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CE16-6A59-4417-AA38-0689B3A8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3DA2F-7DCD-4D80-BD96-743D33CBC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587B-ED4C-4C04-A640-BD9E6889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EF2B-C3AC-4742-8655-D296D1B2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DE3FE-02CD-427B-96A9-5E3558B9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9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7CA77-38A5-4E09-955D-A4DA5FBCC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C8A79-1012-4945-A0FD-FA34AB02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A6AE-F342-45B2-971E-658C5307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CCC8-44A6-464A-8354-494EADD8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12212-8FAE-4E61-8C78-5406BF43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9311-45FC-43E9-BE83-3A53C875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735B-3041-4CD5-943F-9214A5E2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1B822-9BFB-4370-A0F9-E296659F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3D18-4D31-4508-8AD9-8E7A0DB2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11BB4-246E-4C34-A707-831C686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2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5D13-C7AC-4448-86A3-DFADCE3C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95B4C-63C9-4192-8695-B6EE2E75C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26658-3E70-4641-9C29-21186E44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B4E16-1612-4DC1-B72A-5902358E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926AF-877B-4F44-81AB-489B6E2B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61D4-D985-4218-B58D-4B782BA3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2C00-ADFC-4590-B256-9232690B7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DB479-2D32-41DB-8E1F-E530BB322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A5423-72A1-42FD-91CA-6EE43E92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0FEBA-17B0-482A-A450-1F22D5BA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4899E-292E-42E0-B5F9-BA9920EE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6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4ED3-A2D3-4527-85EA-3E7E82DA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BAFD-9459-4E17-8088-E964A1B6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42FE7-462B-4F03-9F65-956E7CFC7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6DF3C-9434-4601-BD62-0B6F6568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813DD-A611-4E68-B302-0CE1A4DF2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A478F-8599-4C06-ACFF-283EE018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844D-A87B-4A4E-A611-0F3D6BF4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E7CCE-4A3D-4027-B782-43AB90BD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7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98B7-C998-4AAE-9E1F-C058112C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7C57A-7B97-4F78-8351-42AC9B97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70820-3A3D-4342-967B-B408C8EF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278A0-F4FC-4EBE-8953-F6DEF81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7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169E-297B-44F8-8F93-D12829B6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A4DE2-64C9-4316-86B4-01D54EF4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57BD5-C22C-4842-8D74-046B342E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6411-8DDB-4159-8C2C-82BC42DC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FCBC-D09B-40BB-BD93-20EDC706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BE586-9BA7-4073-8E3F-290AC0507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6DEB1-4051-4970-ADE8-89DD08C3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50F5A-F40E-43AF-A602-13CD72E5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84A0E-B689-4130-B239-91B0793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499-ABF3-43FA-BB95-674F7885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D9F25-7E9A-4739-8AE2-21DA79F5F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2852E-DFEC-484C-918C-1F4300ED5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C2CB-EFE7-4EA3-A0FA-B4A5073C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035B8-A425-4E89-8837-5C952569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95600-4194-4500-8F77-7C01DF1B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8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C3018-268E-4354-8517-2E4C40CC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96605-E83F-411D-B992-525B044A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D195-19CA-40C2-9F6D-717C2A6C9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C397-E729-40D2-B115-059D15C2423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8A1A-3691-474F-829F-253CDFEC2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0FD0-3F4C-4B0B-AA4D-0299F7E0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6BBE-B405-4F32-9F25-1A4E004393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3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gif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72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gif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49"/>
            <a:ext cx="12423227" cy="7182906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9" y="5890512"/>
            <a:ext cx="2741077" cy="93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2" descr="Almost Athletes Neck Tubes. Order your clubs neck tubes here.">
            <a:extLst>
              <a:ext uri="{FF2B5EF4-FFF2-40B4-BE49-F238E27FC236}">
                <a16:creationId xmlns:a16="http://schemas.microsoft.com/office/drawing/2014/main" id="{06D628EF-6237-463C-8134-78A378058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4158"/>
          <a:stretch/>
        </p:blipFill>
        <p:spPr bwMode="auto">
          <a:xfrm>
            <a:off x="-147638" y="-33049"/>
            <a:ext cx="3343275" cy="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re Alston Trekkers (BATs) - Home | Facebook">
            <a:extLst>
              <a:ext uri="{FF2B5EF4-FFF2-40B4-BE49-F238E27FC236}">
                <a16:creationId xmlns:a16="http://schemas.microsoft.com/office/drawing/2014/main" id="{EB07CC6F-5C4E-4E10-B264-2F00DC2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41" y="0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Bexley Athletic Club | The Home of Bexley Athletics">
            <a:extLst>
              <a:ext uri="{FF2B5EF4-FFF2-40B4-BE49-F238E27FC236}">
                <a16:creationId xmlns:a16="http://schemas.microsoft.com/office/drawing/2014/main" id="{8E6F5F49-AC73-441F-A538-92FB82C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47" y="-40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icester's Athletics Club |">
            <a:extLst>
              <a:ext uri="{FF2B5EF4-FFF2-40B4-BE49-F238E27FC236}">
                <a16:creationId xmlns:a16="http://schemas.microsoft.com/office/drawing/2014/main" id="{E0CDD078-42D8-45CE-A35E-E567BEA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08" y="-1"/>
            <a:ext cx="2266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AC Logo">
            <a:extLst>
              <a:ext uri="{FF2B5EF4-FFF2-40B4-BE49-F238E27FC236}">
                <a16:creationId xmlns:a16="http://schemas.microsoft.com/office/drawing/2014/main" id="{2D863626-86BF-4AA8-9845-A60B74B2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94" y="5998881"/>
            <a:ext cx="882292" cy="8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Black Pear Joggers (@WorcesterBPJ) | Twitter">
            <a:extLst>
              <a:ext uri="{FF2B5EF4-FFF2-40B4-BE49-F238E27FC236}">
                <a16:creationId xmlns:a16="http://schemas.microsoft.com/office/drawing/2014/main" id="{5A44D648-F2A7-47B9-A56E-3A65B547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0" y="7610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Blackhill Bounders Running Club.">
            <a:extLst>
              <a:ext uri="{FF2B5EF4-FFF2-40B4-BE49-F238E27FC236}">
                <a16:creationId xmlns:a16="http://schemas.microsoft.com/office/drawing/2014/main" id="{77C38C7A-9B2D-4939-9FF4-5FBC85FC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7" b="33652"/>
          <a:stretch/>
        </p:blipFill>
        <p:spPr bwMode="auto">
          <a:xfrm>
            <a:off x="3745898" y="5456176"/>
            <a:ext cx="4081975" cy="13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>
            <a:extLst>
              <a:ext uri="{FF2B5EF4-FFF2-40B4-BE49-F238E27FC236}">
                <a16:creationId xmlns:a16="http://schemas.microsoft.com/office/drawing/2014/main" id="{24B6A41A-E40A-4F7D-AF8E-50AB063C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26"/>
          <a:stretch/>
        </p:blipFill>
        <p:spPr bwMode="auto">
          <a:xfrm>
            <a:off x="5268181" y="-88423"/>
            <a:ext cx="3330961" cy="2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Dereham Runners AC (@DerehamRunners) | Twitter">
            <a:extLst>
              <a:ext uri="{FF2B5EF4-FFF2-40B4-BE49-F238E27FC236}">
                <a16:creationId xmlns:a16="http://schemas.microsoft.com/office/drawing/2014/main" id="{A8D106E9-D33C-4B52-A75B-368C88B4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1" y="860397"/>
            <a:ext cx="1196076" cy="11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>
            <a:extLst>
              <a:ext uri="{FF2B5EF4-FFF2-40B4-BE49-F238E27FC236}">
                <a16:creationId xmlns:a16="http://schemas.microsoft.com/office/drawing/2014/main" id="{9DA47F61-5506-43FE-8294-97719AEAD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9288" r="65878" b="3611"/>
          <a:stretch/>
        </p:blipFill>
        <p:spPr bwMode="auto">
          <a:xfrm>
            <a:off x="5197535" y="1670826"/>
            <a:ext cx="4023490" cy="1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The Yellow Army - Free Running Community | Dudley Community ...">
            <a:extLst>
              <a:ext uri="{FF2B5EF4-FFF2-40B4-BE49-F238E27FC236}">
                <a16:creationId xmlns:a16="http://schemas.microsoft.com/office/drawing/2014/main" id="{44019632-33A4-46FE-B772-B7CCCBA7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3" y="4092355"/>
            <a:ext cx="2084999" cy="1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Fenland Running Club - Home | Facebook">
            <a:extLst>
              <a:ext uri="{FF2B5EF4-FFF2-40B4-BE49-F238E27FC236}">
                <a16:creationId xmlns:a16="http://schemas.microsoft.com/office/drawing/2014/main" id="{09659064-F53C-4829-8F9D-11BF2EBF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4307"/>
          <a:stretch/>
        </p:blipFill>
        <p:spPr bwMode="auto">
          <a:xfrm>
            <a:off x="8581024" y="911956"/>
            <a:ext cx="2161734" cy="7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Halesowen Athletics Club">
            <a:extLst>
              <a:ext uri="{FF2B5EF4-FFF2-40B4-BE49-F238E27FC236}">
                <a16:creationId xmlns:a16="http://schemas.microsoft.com/office/drawing/2014/main" id="{47F67C92-8F8D-4B41-8170-80D1AC80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5111940"/>
            <a:ext cx="3124387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33703-BEFA-42DB-8204-D5A4E272BE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7778" y="1540500"/>
            <a:ext cx="1893528" cy="1956927"/>
          </a:xfrm>
          <a:prstGeom prst="rect">
            <a:avLst/>
          </a:prstGeom>
        </p:spPr>
      </p:pic>
      <p:pic>
        <p:nvPicPr>
          <p:cNvPr id="22558" name="Picture 30" descr="\&quot;Invicta">
            <a:extLst>
              <a:ext uri="{FF2B5EF4-FFF2-40B4-BE49-F238E27FC236}">
                <a16:creationId xmlns:a16="http://schemas.microsoft.com/office/drawing/2014/main" id="{84421A28-4745-4EDE-958D-46CD1676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00" y="1650800"/>
            <a:ext cx="1233078" cy="12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leeds-city-logo">
            <a:extLst>
              <a:ext uri="{FF2B5EF4-FFF2-40B4-BE49-F238E27FC236}">
                <a16:creationId xmlns:a16="http://schemas.microsoft.com/office/drawing/2014/main" id="{1244A6F2-B665-4A7D-9C79-9A137115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55" y="342588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0DEF6-ED36-427C-8DCB-11D8DF5F7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5697" y="2840123"/>
            <a:ext cx="1131825" cy="1228693"/>
          </a:xfrm>
          <a:prstGeom prst="rect">
            <a:avLst/>
          </a:prstGeom>
        </p:spPr>
      </p:pic>
      <p:pic>
        <p:nvPicPr>
          <p:cNvPr id="22562" name="Picture 34" descr="RunTogether / Notts Women Runners / Home">
            <a:extLst>
              <a:ext uri="{FF2B5EF4-FFF2-40B4-BE49-F238E27FC236}">
                <a16:creationId xmlns:a16="http://schemas.microsoft.com/office/drawing/2014/main" id="{1711C510-13CF-419E-ACE0-7D5A22E4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4" y="2820256"/>
            <a:ext cx="1899964" cy="12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Picture 36" descr="Orchard Eagles RC (@Orchard_Eagles) | Twitter">
            <a:extLst>
              <a:ext uri="{FF2B5EF4-FFF2-40B4-BE49-F238E27FC236}">
                <a16:creationId xmlns:a16="http://schemas.microsoft.com/office/drawing/2014/main" id="{57DAA288-7F2B-4921-8F81-B7BF55CB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5" y="2852577"/>
            <a:ext cx="1142296" cy="11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Picture 40" descr="Peterborough and Nene Valley Athletics Club: Welcome!">
            <a:extLst>
              <a:ext uri="{FF2B5EF4-FFF2-40B4-BE49-F238E27FC236}">
                <a16:creationId xmlns:a16="http://schemas.microsoft.com/office/drawing/2014/main" id="{5875651B-A0B3-4D30-9B0F-8945F37C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52" y="273747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Ponteland Runners - Home | Facebook">
            <a:extLst>
              <a:ext uri="{FF2B5EF4-FFF2-40B4-BE49-F238E27FC236}">
                <a16:creationId xmlns:a16="http://schemas.microsoft.com/office/drawing/2014/main" id="{39E9A6B5-60D1-4128-83D4-8CE35EA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09" y="2032699"/>
            <a:ext cx="1333280" cy="11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4" name="Picture 46" descr="POOLE Athletic Club">
            <a:extLst>
              <a:ext uri="{FF2B5EF4-FFF2-40B4-BE49-F238E27FC236}">
                <a16:creationId xmlns:a16="http://schemas.microsoft.com/office/drawing/2014/main" id="{37D5D8FD-F446-4917-8D08-9BE3A86A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46" y="3958073"/>
            <a:ext cx="3360289" cy="6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Picture 48" descr="Ranelagh Harriers Running Club – CarePlace">
            <a:extLst>
              <a:ext uri="{FF2B5EF4-FFF2-40B4-BE49-F238E27FC236}">
                <a16:creationId xmlns:a16="http://schemas.microsoft.com/office/drawing/2014/main" id="{8BEB7EA9-FF7A-4E50-8E1E-CEA5A8A5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85" y="3398927"/>
            <a:ext cx="701836" cy="7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8" name="Picture 50" descr="Ripon Runners (@Riponrunners) | Twitter">
            <a:extLst>
              <a:ext uri="{FF2B5EF4-FFF2-40B4-BE49-F238E27FC236}">
                <a16:creationId xmlns:a16="http://schemas.microsoft.com/office/drawing/2014/main" id="{1256D422-E7E1-45B8-964C-9C5D517C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5" y="2066456"/>
            <a:ext cx="1853940" cy="1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Sale Harriers Manchester">
            <a:extLst>
              <a:ext uri="{FF2B5EF4-FFF2-40B4-BE49-F238E27FC236}">
                <a16:creationId xmlns:a16="http://schemas.microsoft.com/office/drawing/2014/main" id="{13191A32-6D61-41EC-9C66-52E128FA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24" y="4784694"/>
            <a:ext cx="1808206" cy="8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2" name="Picture 54">
            <a:extLst>
              <a:ext uri="{FF2B5EF4-FFF2-40B4-BE49-F238E27FC236}">
                <a16:creationId xmlns:a16="http://schemas.microsoft.com/office/drawing/2014/main" id="{2DA4889B-11A2-4511-AD2C-9A963E0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6" y="3824284"/>
            <a:ext cx="3072792" cy="8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4" name="Picture 56" descr="Stockport Harriers (@RunStockport) | Twitter">
            <a:extLst>
              <a:ext uri="{FF2B5EF4-FFF2-40B4-BE49-F238E27FC236}">
                <a16:creationId xmlns:a16="http://schemas.microsoft.com/office/drawing/2014/main" id="{779CB75E-85FB-438C-869B-475B9C28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86" y="2670855"/>
            <a:ext cx="1193363" cy="1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6" name="Picture 58" descr="Sutton-in-Ashfield Harriers &amp; A.C - Home | Facebook">
            <a:extLst>
              <a:ext uri="{FF2B5EF4-FFF2-40B4-BE49-F238E27FC236}">
                <a16:creationId xmlns:a16="http://schemas.microsoft.com/office/drawing/2014/main" id="{3697B58C-2BF7-4ECD-AA4C-D737DB88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3" y="3156822"/>
            <a:ext cx="879887" cy="8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Tadcaster Harriers - Home">
            <a:extLst>
              <a:ext uri="{FF2B5EF4-FFF2-40B4-BE49-F238E27FC236}">
                <a16:creationId xmlns:a16="http://schemas.microsoft.com/office/drawing/2014/main" id="{192529CA-1E6D-42B5-B624-00A20FA4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24" y="4053231"/>
            <a:ext cx="676279" cy="7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Trafford AC - 2,264 Photos - Amateur Sports Team - M21 9TA ...">
            <a:extLst>
              <a:ext uri="{FF2B5EF4-FFF2-40B4-BE49-F238E27FC236}">
                <a16:creationId xmlns:a16="http://schemas.microsoft.com/office/drawing/2014/main" id="{707B0EBC-4871-4B53-8BC8-381B7974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4" y="4444875"/>
            <a:ext cx="1515749" cy="1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2" name="Picture 64" descr="Windrush Triathlon Club">
            <a:extLst>
              <a:ext uri="{FF2B5EF4-FFF2-40B4-BE49-F238E27FC236}">
                <a16:creationId xmlns:a16="http://schemas.microsoft.com/office/drawing/2014/main" id="{52AA5F23-8316-4696-861D-8345F023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27" y="5191606"/>
            <a:ext cx="1705910" cy="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4" name="Picture 66" descr="Wolverhampton &amp; Bilston Athletics Club - 123 Photos - Sports Club ...">
            <a:extLst>
              <a:ext uri="{FF2B5EF4-FFF2-40B4-BE49-F238E27FC236}">
                <a16:creationId xmlns:a16="http://schemas.microsoft.com/office/drawing/2014/main" id="{AF1CAECE-DFDB-4FBB-A64F-CA036094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8" y="3137853"/>
            <a:ext cx="879091" cy="8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6" name="Picture 68" descr="Worcester Athletic Club Homepage">
            <a:extLst>
              <a:ext uri="{FF2B5EF4-FFF2-40B4-BE49-F238E27FC236}">
                <a16:creationId xmlns:a16="http://schemas.microsoft.com/office/drawing/2014/main" id="{76ED3528-AA83-4CF4-92BD-6DE4215F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4471563"/>
            <a:ext cx="3574944" cy="6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8" name="Picture 70" descr="YATE &amp; DISTRICT ATHLETIC CLUB">
            <a:extLst>
              <a:ext uri="{FF2B5EF4-FFF2-40B4-BE49-F238E27FC236}">
                <a16:creationId xmlns:a16="http://schemas.microsoft.com/office/drawing/2014/main" id="{D72AB7F1-04FC-4BE7-811C-3EFFCB63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9"/>
          <a:stretch/>
        </p:blipFill>
        <p:spPr bwMode="auto">
          <a:xfrm>
            <a:off x="3479760" y="4701799"/>
            <a:ext cx="2703412" cy="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0" name="Picture 72">
            <a:extLst>
              <a:ext uri="{FF2B5EF4-FFF2-40B4-BE49-F238E27FC236}">
                <a16:creationId xmlns:a16="http://schemas.microsoft.com/office/drawing/2014/main" id="{394E0CCA-9DF4-47C6-BD7F-18799A77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4" y="4493140"/>
            <a:ext cx="1002149" cy="10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2" name="Picture 74" descr="Tonbridge Athletic Club">
            <a:extLst>
              <a:ext uri="{FF2B5EF4-FFF2-40B4-BE49-F238E27FC236}">
                <a16:creationId xmlns:a16="http://schemas.microsoft.com/office/drawing/2014/main" id="{E0A65739-70AC-4F31-A3E3-A3BEDBF8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3" y="5660346"/>
            <a:ext cx="3502467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4" name="Picture 76" descr="Birchfield Harriers – The UK's Premier Athletics Club">
            <a:extLst>
              <a:ext uri="{FF2B5EF4-FFF2-40B4-BE49-F238E27FC236}">
                <a16:creationId xmlns:a16="http://schemas.microsoft.com/office/drawing/2014/main" id="{F3476FCD-5AB8-42C0-BB93-5BDD707D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8" y="5519120"/>
            <a:ext cx="1446551" cy="11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6" name="Picture 78" descr="Stratford AC (@StratfordAC) | Twitter">
            <a:extLst>
              <a:ext uri="{FF2B5EF4-FFF2-40B4-BE49-F238E27FC236}">
                <a16:creationId xmlns:a16="http://schemas.microsoft.com/office/drawing/2014/main" id="{80EDFCF1-FFB8-4D65-A069-C76FDE4E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13" y="5510352"/>
            <a:ext cx="820606" cy="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0" descr="Logo">
            <a:extLst>
              <a:ext uri="{FF2B5EF4-FFF2-40B4-BE49-F238E27FC236}">
                <a16:creationId xmlns:a16="http://schemas.microsoft.com/office/drawing/2014/main" id="{C77982E9-4828-4114-B50E-277C1045F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US states start with the letters NE? 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 if you can name them all.</a:t>
            </a:r>
          </a:p>
        </p:txBody>
      </p:sp>
    </p:spTree>
    <p:extLst>
      <p:ext uri="{BB962C8B-B14F-4D97-AF65-F5344CB8AC3E}">
        <p14:creationId xmlns:p14="http://schemas.microsoft.com/office/powerpoint/2010/main" val="27840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341793"/>
            <a:ext cx="11092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in 2017 by scientist </a:t>
            </a:r>
            <a:r>
              <a:rPr lang="en-GB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Vazrick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Nazari since its yellowish-white head scales were reminiscent of Donald Trump's hair, what species of insect is </a:t>
            </a:r>
            <a:r>
              <a:rPr lang="en-GB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Neopalpa</a:t>
            </a:r>
            <a:r>
              <a:rPr lang="en-GB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donaldtrumpi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14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fun name was originally proposed in an online poll to name the research vessel that was eventually called RRS Sir David Attenborough?</a:t>
            </a:r>
            <a:r>
              <a:rPr lang="en-GB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53440" y="2341793"/>
            <a:ext cx="10566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dug a hole in a straight line through the centre of the earth starting from New Zealand's capital city, which European country would you end up in?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UK law, ice cream vans are banned from playing their tunes after which time?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7pm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8pm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9pm</a:t>
            </a:r>
            <a:r>
              <a:rPr lang="en-GB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2020809" y="1988121"/>
            <a:ext cx="83368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2:</a:t>
            </a:r>
          </a:p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Emoji Movie Titles</a:t>
            </a:r>
            <a:endParaRPr lang="en-US" sz="7200" b="1" cap="none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62794" y="939129"/>
            <a:ext cx="49552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35FF4-DEF8-49EC-A5AF-3BA6FFBDF4E1}"/>
              </a:ext>
            </a:extLst>
          </p:cNvPr>
          <p:cNvSpPr txBox="1"/>
          <p:nvPr/>
        </p:nvSpPr>
        <p:spPr>
          <a:xfrm>
            <a:off x="3401695" y="4555705"/>
            <a:ext cx="1816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49376-006A-42F3-A847-B113CD86D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0" y="2168716"/>
            <a:ext cx="5096510" cy="2357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8E0FD4-2704-45E0-B982-1F112A6C72C6}"/>
              </a:ext>
            </a:extLst>
          </p:cNvPr>
          <p:cNvSpPr txBox="1"/>
          <p:nvPr/>
        </p:nvSpPr>
        <p:spPr>
          <a:xfrm>
            <a:off x="5718175" y="4555705"/>
            <a:ext cx="2421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</a:p>
        </p:txBody>
      </p:sp>
    </p:spTree>
    <p:extLst>
      <p:ext uri="{BB962C8B-B14F-4D97-AF65-F5344CB8AC3E}">
        <p14:creationId xmlns:p14="http://schemas.microsoft.com/office/powerpoint/2010/main" val="32692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02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9" name="Picture 2" descr="Watership Down | Emoji Meanings | Emoji Stories">
            <a:extLst>
              <a:ext uri="{FF2B5EF4-FFF2-40B4-BE49-F238E27FC236}">
                <a16:creationId xmlns:a16="http://schemas.microsoft.com/office/drawing/2014/main" id="{21E763A1-13DF-4312-BDC1-5F750053B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r="13992"/>
          <a:stretch/>
        </p:blipFill>
        <p:spPr bwMode="auto">
          <a:xfrm>
            <a:off x="2851905" y="2143355"/>
            <a:ext cx="6495296" cy="23772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8115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01C5FF-F041-4DCC-954F-936783BA86D6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44781-299B-4963-9DDD-388E7EBEC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219325"/>
            <a:ext cx="5181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4C242-06E6-4B87-A8B3-E473CF52D931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1BA38-A9FB-4862-8EB9-9DA1D9664663}"/>
              </a:ext>
            </a:extLst>
          </p:cNvPr>
          <p:cNvGrpSpPr/>
          <p:nvPr/>
        </p:nvGrpSpPr>
        <p:grpSpPr>
          <a:xfrm>
            <a:off x="2106623" y="2013390"/>
            <a:ext cx="8351827" cy="2220414"/>
            <a:chOff x="2437691" y="1981716"/>
            <a:chExt cx="8351827" cy="2220414"/>
          </a:xfrm>
        </p:grpSpPr>
        <p:pic>
          <p:nvPicPr>
            <p:cNvPr id="29698" name="Picture 2" descr="King Crown Emoji Vector Art 3D Effect Chat Icon Symbol Stock ...">
              <a:extLst>
                <a:ext uri="{FF2B5EF4-FFF2-40B4-BE49-F238E27FC236}">
                  <a16:creationId xmlns:a16="http://schemas.microsoft.com/office/drawing/2014/main" id="{636B37E2-63F1-4551-9892-1C39BA3403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92"/>
            <a:stretch/>
          </p:blipFill>
          <p:spPr bwMode="auto">
            <a:xfrm>
              <a:off x="2437691" y="1981716"/>
              <a:ext cx="20669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MeTee - Ring Emoji 💍 (Facebook 2019) - T-Shirt">
              <a:extLst>
                <a:ext uri="{FF2B5EF4-FFF2-40B4-BE49-F238E27FC236}">
                  <a16:creationId xmlns:a16="http://schemas.microsoft.com/office/drawing/2014/main" id="{1BF292BB-EAD3-4062-ABB8-B3C117E39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616" y="1988599"/>
              <a:ext cx="21431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MeTee - Ring Emoji 💍 (Facebook 2019) - T-Shirt">
              <a:extLst>
                <a:ext uri="{FF2B5EF4-FFF2-40B4-BE49-F238E27FC236}">
                  <a16:creationId xmlns:a16="http://schemas.microsoft.com/office/drawing/2014/main" id="{A099ADBB-248F-4074-B230-2BAA8046F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541" y="1981716"/>
              <a:ext cx="21431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MeTee - Ring Emoji 💍 (Facebook 2019) - T-Shirt">
              <a:extLst>
                <a:ext uri="{FF2B5EF4-FFF2-40B4-BE49-F238E27FC236}">
                  <a16:creationId xmlns:a16="http://schemas.microsoft.com/office/drawing/2014/main" id="{07A7E466-BAA4-4853-A26A-0B0DB4C09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6393" y="1981716"/>
              <a:ext cx="21431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6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67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075DA-0D42-438B-9475-3DB939A78CBF}"/>
              </a:ext>
            </a:extLst>
          </p:cNvPr>
          <p:cNvSpPr/>
          <p:nvPr/>
        </p:nvSpPr>
        <p:spPr>
          <a:xfrm>
            <a:off x="903405" y="2432569"/>
            <a:ext cx="1008038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BIG ENGLAND 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PUB QUIZ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691599-3570-431E-9219-A2BDED8CFACE}"/>
              </a:ext>
            </a:extLst>
          </p:cNvPr>
          <p:cNvCxnSpPr>
            <a:cxnSpLocks/>
          </p:cNvCxnSpPr>
          <p:nvPr/>
        </p:nvCxnSpPr>
        <p:spPr>
          <a:xfrm flipV="1">
            <a:off x="6309814" y="3727971"/>
            <a:ext cx="2350703" cy="8147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A617B1D-D260-40A4-9BD1-8300063E1E69}"/>
              </a:ext>
            </a:extLst>
          </p:cNvPr>
          <p:cNvSpPr/>
          <p:nvPr/>
        </p:nvSpPr>
        <p:spPr>
          <a:xfrm rot="21155053">
            <a:off x="6096000" y="4605114"/>
            <a:ext cx="2653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Bradley Hand ITC" panose="03070402050302030203" pitchFamily="66" charset="0"/>
              </a:rPr>
              <a:t>CLUB</a:t>
            </a:r>
            <a:endParaRPr lang="en-GB" sz="72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FE5FC-E4FE-434D-8699-8B8AE26B0C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2" descr="Guess Up Emoji Chicken Run - Game Solver">
            <a:extLst>
              <a:ext uri="{FF2B5EF4-FFF2-40B4-BE49-F238E27FC236}">
                <a16:creationId xmlns:a16="http://schemas.microsoft.com/office/drawing/2014/main" id="{1BBBDF50-4536-41E9-9F8A-98C297A8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81" y="2235200"/>
            <a:ext cx="4775200" cy="2387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70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E9D4D-93CC-473C-8A19-F65501906B57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44D42-5547-4063-BA47-9FC90E165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641" y="2143355"/>
            <a:ext cx="48768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80CA3-1A29-4901-B6F1-3515EBF361E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1DE63-2622-4B58-ABA1-8A9AFC0E0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5" y="2357437"/>
            <a:ext cx="74866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02B72-68D1-48C7-B1EE-A682F187C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975" y="2314575"/>
            <a:ext cx="49720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6AA8C-144C-48AE-9A67-C302D3DCC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62" y="2314575"/>
            <a:ext cx="8524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94DD0-3468-451D-A7D5-F63633573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219325"/>
            <a:ext cx="7162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 descr="The Kings Speech | Emoji Meanings | Emoji Stories">
            <a:extLst>
              <a:ext uri="{FF2B5EF4-FFF2-40B4-BE49-F238E27FC236}">
                <a16:creationId xmlns:a16="http://schemas.microsoft.com/office/drawing/2014/main" id="{7EF729DB-2700-4B75-A1E4-6FA3B98C7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5" t="8350" r="30932" b="7860"/>
          <a:stretch/>
        </p:blipFill>
        <p:spPr bwMode="auto">
          <a:xfrm>
            <a:off x="3256400" y="1839401"/>
            <a:ext cx="5694560" cy="25090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9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2762519" y="1988121"/>
            <a:ext cx="68534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3:</a:t>
            </a:r>
          </a:p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Trivia</a:t>
            </a:r>
            <a:endParaRPr lang="en-US" sz="7200" b="1" cap="none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current Olympic games events schedule, how many athletics events are there?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(HINT – NO DOUBLE COUNTING)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4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62689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breaths does Usain Bolt take during a 100m sprint?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9D509-5034-43CB-B173-8E959A91865F}"/>
              </a:ext>
            </a:extLst>
          </p:cNvPr>
          <p:cNvSpPr txBox="1"/>
          <p:nvPr/>
        </p:nvSpPr>
        <p:spPr>
          <a:xfrm>
            <a:off x="681038" y="1032745"/>
            <a:ext cx="10809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Rounds: General Knowledge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Emoji Movie Titles 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Athletics Trivia </a:t>
            </a:r>
          </a:p>
          <a:p>
            <a:pPr>
              <a:lnSpc>
                <a:spcPct val="150000"/>
              </a:lnSpc>
            </a:pP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 after all three rounds are complete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your own answers (no cheating)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know your scores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6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264161" y="2341793"/>
            <a:ext cx="11541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Firefighter Lloyd Scott is famous for wearing a 130-pound antique deep-sea diving suit during the 2002 London Marathon. He set a record for the slowest marathon time ever for a registered runner, what was the time?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days, 1 hour, 13 minutes, 12 seconds.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 days, 16 hours, 44 minutes, 21 seconds.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 days, 8 hours, 29 minutes and 46 seconds.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Olympic medals has Mo Farah Won?</a:t>
            </a:r>
          </a:p>
        </p:txBody>
      </p:sp>
    </p:spTree>
    <p:extLst>
      <p:ext uri="{BB962C8B-B14F-4D97-AF65-F5344CB8AC3E}">
        <p14:creationId xmlns:p14="http://schemas.microsoft.com/office/powerpoint/2010/main" val="2720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284481" y="2341793"/>
            <a:ext cx="1178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this day (21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April) in 1985 Ingrid Kristiansen won the London Marathon in a record 2:21:06</a:t>
            </a:r>
            <a:r>
              <a:rPr lang="en-GB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record wasn’t broken until 2003. The current women’s record of 2:15:25 has stood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since</a:t>
            </a:r>
            <a:r>
              <a:rPr lang="en-GB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holds the record?</a:t>
            </a:r>
          </a:p>
        </p:txBody>
      </p:sp>
    </p:spTree>
    <p:extLst>
      <p:ext uri="{BB962C8B-B14F-4D97-AF65-F5344CB8AC3E}">
        <p14:creationId xmlns:p14="http://schemas.microsoft.com/office/powerpoint/2010/main" val="15870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NINJA CLOCKS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anagram for which British Male former Olympic Hurdler?</a:t>
            </a:r>
          </a:p>
        </p:txBody>
      </p:sp>
    </p:spTree>
    <p:extLst>
      <p:ext uri="{BB962C8B-B14F-4D97-AF65-F5344CB8AC3E}">
        <p14:creationId xmlns:p14="http://schemas.microsoft.com/office/powerpoint/2010/main" val="7358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042488" y="2460114"/>
            <a:ext cx="102899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record for the women's high jump (2.09m) has not been broken since the World Championships in 1987.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were they held?</a:t>
            </a:r>
          </a:p>
        </p:txBody>
      </p:sp>
    </p:spTree>
    <p:extLst>
      <p:ext uri="{BB962C8B-B14F-4D97-AF65-F5344CB8AC3E}">
        <p14:creationId xmlns:p14="http://schemas.microsoft.com/office/powerpoint/2010/main" val="5445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London 2012 Olympic Games an estimated 14000 meals were consumed by athletes from around the world.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loaves of bread were consumed?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lphaUcPeriod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18000</a:t>
            </a:r>
          </a:p>
          <a:p>
            <a:pPr marL="514350" indent="-514350" algn="ctr">
              <a:buAutoNum type="alphaUcPeriod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25000</a:t>
            </a:r>
          </a:p>
          <a:p>
            <a:pPr marL="514350" indent="-514350" algn="ctr">
              <a:buAutoNum type="alphaUcPeriod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32000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487061"/>
            <a:ext cx="11115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January 2017 the most famous participant in the ‘trackless train half marathon’ in Canada gained international notoriety for coming in 7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they become so famous? </a:t>
            </a:r>
          </a:p>
        </p:txBody>
      </p:sp>
    </p:spTree>
    <p:extLst>
      <p:ext uri="{BB962C8B-B14F-4D97-AF65-F5344CB8AC3E}">
        <p14:creationId xmlns:p14="http://schemas.microsoft.com/office/powerpoint/2010/main" val="26527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4340778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Who is this celebrating? What is the name of their famous celebration?</a:t>
            </a:r>
          </a:p>
        </p:txBody>
      </p:sp>
      <p:pic>
        <p:nvPicPr>
          <p:cNvPr id="37892" name="Picture 4" descr="Trademarks are making the news | Albright IP Limited">
            <a:extLst>
              <a:ext uri="{FF2B5EF4-FFF2-40B4-BE49-F238E27FC236}">
                <a16:creationId xmlns:a16="http://schemas.microsoft.com/office/drawing/2014/main" id="{E2B47B60-B387-4BB0-9C85-416F2C91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48" y="1313305"/>
            <a:ext cx="3676672" cy="29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2810772" y="1988121"/>
            <a:ext cx="675697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r>
              <a:rPr lang="en-US" sz="54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lang="en-U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Knowledge</a:t>
            </a:r>
          </a:p>
        </p:txBody>
      </p:sp>
    </p:spTree>
    <p:extLst>
      <p:ext uri="{BB962C8B-B14F-4D97-AF65-F5344CB8AC3E}">
        <p14:creationId xmlns:p14="http://schemas.microsoft.com/office/powerpoint/2010/main" val="20171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longest and strongest bone in the Human Body?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32259-03B1-4260-8F5E-19E13F02FE5F}"/>
              </a:ext>
            </a:extLst>
          </p:cNvPr>
          <p:cNvSpPr txBox="1"/>
          <p:nvPr/>
        </p:nvSpPr>
        <p:spPr>
          <a:xfrm>
            <a:off x="4693920" y="4287520"/>
            <a:ext cx="267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Femur</a:t>
            </a:r>
          </a:p>
        </p:txBody>
      </p:sp>
    </p:spTree>
    <p:extLst>
      <p:ext uri="{BB962C8B-B14F-4D97-AF65-F5344CB8AC3E}">
        <p14:creationId xmlns:p14="http://schemas.microsoft.com/office/powerpoint/2010/main" val="38386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1733550" y="1988121"/>
            <a:ext cx="89114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1:</a:t>
            </a:r>
          </a:p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Knowledge</a:t>
            </a:r>
            <a:endParaRPr lang="en-US" sz="7200" b="1" cap="none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countries names, end in the letter Y? 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 if you can name them all.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45CFD-607F-4CD6-9E48-478D3775D7DD}"/>
              </a:ext>
            </a:extLst>
          </p:cNvPr>
          <p:cNvSpPr txBox="1"/>
          <p:nvPr/>
        </p:nvSpPr>
        <p:spPr>
          <a:xfrm>
            <a:off x="559022" y="4287520"/>
            <a:ext cx="10992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Turkey, Norway, Italy, Germany, Hungary, </a:t>
            </a:r>
            <a:r>
              <a:rPr lang="en-GB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Uraguay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Paraguay, Vatican City</a:t>
            </a:r>
          </a:p>
        </p:txBody>
      </p:sp>
    </p:spTree>
    <p:extLst>
      <p:ext uri="{BB962C8B-B14F-4D97-AF65-F5344CB8AC3E}">
        <p14:creationId xmlns:p14="http://schemas.microsoft.com/office/powerpoint/2010/main" val="15876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25121" y="2341793"/>
            <a:ext cx="11307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 Tom Moore has claimed the hearts of the nation by doing 100 laps of his garden before his 100</a:t>
            </a:r>
            <a:r>
              <a:rPr lang="en-GB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Birthday?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Nightingale hospital openings is he the honorary guest at?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AB557-EAEF-46B9-8039-04A35E5FAF38}"/>
              </a:ext>
            </a:extLst>
          </p:cNvPr>
          <p:cNvSpPr txBox="1"/>
          <p:nvPr/>
        </p:nvSpPr>
        <p:spPr>
          <a:xfrm>
            <a:off x="1885950" y="4663242"/>
            <a:ext cx="789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Harrogate, Yorkshire</a:t>
            </a:r>
          </a:p>
        </p:txBody>
      </p:sp>
    </p:spTree>
    <p:extLst>
      <p:ext uri="{BB962C8B-B14F-4D97-AF65-F5344CB8AC3E}">
        <p14:creationId xmlns:p14="http://schemas.microsoft.com/office/powerpoint/2010/main" val="17933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word links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baby / bean / fish?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E79AC-1D11-414F-B4FB-6C326902639D}"/>
              </a:ext>
            </a:extLst>
          </p:cNvPr>
          <p:cNvSpPr txBox="1"/>
          <p:nvPr/>
        </p:nvSpPr>
        <p:spPr>
          <a:xfrm>
            <a:off x="4759960" y="4465451"/>
            <a:ext cx="267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Jelly</a:t>
            </a:r>
          </a:p>
        </p:txBody>
      </p:sp>
    </p:spTree>
    <p:extLst>
      <p:ext uri="{BB962C8B-B14F-4D97-AF65-F5344CB8AC3E}">
        <p14:creationId xmlns:p14="http://schemas.microsoft.com/office/powerpoint/2010/main" val="15000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false. In the average lifetime (79 years) you will produce enough saliva to fill an Olympic sized swimming pool?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9F640-01F3-4B9E-A1BF-6DD9852A4362}"/>
              </a:ext>
            </a:extLst>
          </p:cNvPr>
          <p:cNvSpPr txBox="1"/>
          <p:nvPr/>
        </p:nvSpPr>
        <p:spPr>
          <a:xfrm>
            <a:off x="-284480" y="4257040"/>
            <a:ext cx="12476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estimated to produce 560000 gallons of saliva during our lifetime</a:t>
            </a:r>
          </a:p>
        </p:txBody>
      </p:sp>
    </p:spTree>
    <p:extLst>
      <p:ext uri="{BB962C8B-B14F-4D97-AF65-F5344CB8AC3E}">
        <p14:creationId xmlns:p14="http://schemas.microsoft.com/office/powerpoint/2010/main" val="20161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US states start with the letters NE? 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 if you can name them all.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2516D-5C2C-414B-8FB9-2F682EAD28FF}"/>
              </a:ext>
            </a:extLst>
          </p:cNvPr>
          <p:cNvSpPr txBox="1"/>
          <p:nvPr/>
        </p:nvSpPr>
        <p:spPr>
          <a:xfrm>
            <a:off x="314960" y="4287520"/>
            <a:ext cx="115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Nebraska, Nevada, New York (state), New Mexico, New Hampshire, New Jersey</a:t>
            </a:r>
          </a:p>
        </p:txBody>
      </p:sp>
    </p:spTree>
    <p:extLst>
      <p:ext uri="{BB962C8B-B14F-4D97-AF65-F5344CB8AC3E}">
        <p14:creationId xmlns:p14="http://schemas.microsoft.com/office/powerpoint/2010/main" val="35235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341793"/>
            <a:ext cx="11092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in 2017 by scientist </a:t>
            </a:r>
            <a:r>
              <a:rPr lang="en-GB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Vazrick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Nazari since its yellowish-white head scales were reminiscent of Donald Trump's hair, what species of insect is </a:t>
            </a:r>
            <a:r>
              <a:rPr lang="en-GB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Neopalpa</a:t>
            </a:r>
            <a:r>
              <a:rPr lang="en-GB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donaldtrumpi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194EB-B4A9-4E7D-8EAF-2102F0C971A8}"/>
              </a:ext>
            </a:extLst>
          </p:cNvPr>
          <p:cNvSpPr txBox="1"/>
          <p:nvPr/>
        </p:nvSpPr>
        <p:spPr>
          <a:xfrm>
            <a:off x="4750865" y="4618660"/>
            <a:ext cx="267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Moth</a:t>
            </a:r>
          </a:p>
        </p:txBody>
      </p:sp>
    </p:spTree>
    <p:extLst>
      <p:ext uri="{BB962C8B-B14F-4D97-AF65-F5344CB8AC3E}">
        <p14:creationId xmlns:p14="http://schemas.microsoft.com/office/powerpoint/2010/main" val="13599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fun name was originally proposed in an online poll to name the research vessel that was eventually called RRS Sir David Attenborough?</a:t>
            </a:r>
            <a:r>
              <a:rPr lang="en-GB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37AF08-98D8-4AE8-BEE6-CA66FD5D91C0}"/>
              </a:ext>
            </a:extLst>
          </p:cNvPr>
          <p:cNvSpPr txBox="1"/>
          <p:nvPr/>
        </p:nvSpPr>
        <p:spPr>
          <a:xfrm>
            <a:off x="3616960" y="4548758"/>
            <a:ext cx="540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Boaty</a:t>
            </a: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McBoatface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53440" y="2341793"/>
            <a:ext cx="1056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dug a hole in a straight line through the centre of the earth starting from New Zealand's capital city, which European country would you end up in?</a:t>
            </a:r>
            <a:r>
              <a:rPr lang="en-GB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882F0-7384-4386-98A6-29B3178A859D}"/>
              </a:ext>
            </a:extLst>
          </p:cNvPr>
          <p:cNvSpPr txBox="1"/>
          <p:nvPr/>
        </p:nvSpPr>
        <p:spPr>
          <a:xfrm>
            <a:off x="4759960" y="4781826"/>
            <a:ext cx="267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</p:txBody>
      </p:sp>
    </p:spTree>
    <p:extLst>
      <p:ext uri="{BB962C8B-B14F-4D97-AF65-F5344CB8AC3E}">
        <p14:creationId xmlns:p14="http://schemas.microsoft.com/office/powerpoint/2010/main" val="15940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UK law, ice cream vans are banned from playing their tunes after which time?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7pm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8pm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9pm</a:t>
            </a:r>
            <a:r>
              <a:rPr lang="en-GB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ED6A17-581D-4902-80E0-6BBC1A4D1F39}"/>
              </a:ext>
            </a:extLst>
          </p:cNvPr>
          <p:cNvSpPr/>
          <p:nvPr/>
        </p:nvSpPr>
        <p:spPr>
          <a:xfrm>
            <a:off x="5100320" y="4064000"/>
            <a:ext cx="2174240" cy="5588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3025415" y="1988121"/>
            <a:ext cx="632769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r>
              <a:rPr lang="en-US" sz="54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2:</a:t>
            </a:r>
            <a:endParaRPr lang="en-US" sz="54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Emoji Movie Titles</a:t>
            </a:r>
          </a:p>
        </p:txBody>
      </p:sp>
    </p:spTree>
    <p:extLst>
      <p:ext uri="{BB962C8B-B14F-4D97-AF65-F5344CB8AC3E}">
        <p14:creationId xmlns:p14="http://schemas.microsoft.com/office/powerpoint/2010/main" val="11797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longest and strongest bone in the Human Body? </a:t>
            </a:r>
          </a:p>
        </p:txBody>
      </p:sp>
    </p:spTree>
    <p:extLst>
      <p:ext uri="{BB962C8B-B14F-4D97-AF65-F5344CB8AC3E}">
        <p14:creationId xmlns:p14="http://schemas.microsoft.com/office/powerpoint/2010/main" val="10827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02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9" name="Picture 2" descr="Watership Down | Emoji Meanings | Emoji Stories">
            <a:extLst>
              <a:ext uri="{FF2B5EF4-FFF2-40B4-BE49-F238E27FC236}">
                <a16:creationId xmlns:a16="http://schemas.microsoft.com/office/drawing/2014/main" id="{21E763A1-13DF-4312-BDC1-5F750053B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r="13992"/>
          <a:stretch/>
        </p:blipFill>
        <p:spPr bwMode="auto">
          <a:xfrm>
            <a:off x="2848352" y="2143355"/>
            <a:ext cx="6495296" cy="23772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A1BA2-0D7D-411F-A11A-8C102A5562A2}"/>
              </a:ext>
            </a:extLst>
          </p:cNvPr>
          <p:cNvSpPr txBox="1"/>
          <p:nvPr/>
        </p:nvSpPr>
        <p:spPr>
          <a:xfrm>
            <a:off x="3769360" y="4705141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Watership</a:t>
            </a: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</a:p>
        </p:txBody>
      </p:sp>
    </p:spTree>
    <p:extLst>
      <p:ext uri="{BB962C8B-B14F-4D97-AF65-F5344CB8AC3E}">
        <p14:creationId xmlns:p14="http://schemas.microsoft.com/office/powerpoint/2010/main" val="26459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01C5FF-F041-4DCC-954F-936783BA86D6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21F05-1B35-4C3B-B542-1F8C57937FD9}"/>
              </a:ext>
            </a:extLst>
          </p:cNvPr>
          <p:cNvSpPr txBox="1"/>
          <p:nvPr/>
        </p:nvSpPr>
        <p:spPr>
          <a:xfrm>
            <a:off x="4276386" y="4720659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Express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90760-4D61-4073-A787-773F6A606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219325"/>
            <a:ext cx="5181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4C242-06E6-4B87-A8B3-E473CF52D931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1BA38-A9FB-4862-8EB9-9DA1D9664663}"/>
              </a:ext>
            </a:extLst>
          </p:cNvPr>
          <p:cNvGrpSpPr/>
          <p:nvPr/>
        </p:nvGrpSpPr>
        <p:grpSpPr>
          <a:xfrm>
            <a:off x="2106623" y="2013390"/>
            <a:ext cx="8351827" cy="2220414"/>
            <a:chOff x="2437691" y="1981716"/>
            <a:chExt cx="8351827" cy="2220414"/>
          </a:xfrm>
        </p:grpSpPr>
        <p:pic>
          <p:nvPicPr>
            <p:cNvPr id="29698" name="Picture 2" descr="King Crown Emoji Vector Art 3D Effect Chat Icon Symbol Stock ...">
              <a:extLst>
                <a:ext uri="{FF2B5EF4-FFF2-40B4-BE49-F238E27FC236}">
                  <a16:creationId xmlns:a16="http://schemas.microsoft.com/office/drawing/2014/main" id="{636B37E2-63F1-4551-9892-1C39BA3403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92"/>
            <a:stretch/>
          </p:blipFill>
          <p:spPr bwMode="auto">
            <a:xfrm>
              <a:off x="2437691" y="1981716"/>
              <a:ext cx="20669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MeTee - Ring Emoji 💍 (Facebook 2019) - T-Shirt">
              <a:extLst>
                <a:ext uri="{FF2B5EF4-FFF2-40B4-BE49-F238E27FC236}">
                  <a16:creationId xmlns:a16="http://schemas.microsoft.com/office/drawing/2014/main" id="{1BF292BB-EAD3-4062-ABB8-B3C117E39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616" y="1988599"/>
              <a:ext cx="21431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MeTee - Ring Emoji 💍 (Facebook 2019) - T-Shirt">
              <a:extLst>
                <a:ext uri="{FF2B5EF4-FFF2-40B4-BE49-F238E27FC236}">
                  <a16:creationId xmlns:a16="http://schemas.microsoft.com/office/drawing/2014/main" id="{A099ADBB-248F-4074-B230-2BAA8046F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541" y="1981716"/>
              <a:ext cx="21431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MeTee - Ring Emoji 💍 (Facebook 2019) - T-Shirt">
              <a:extLst>
                <a:ext uri="{FF2B5EF4-FFF2-40B4-BE49-F238E27FC236}">
                  <a16:creationId xmlns:a16="http://schemas.microsoft.com/office/drawing/2014/main" id="{07A7E466-BAA4-4853-A26A-0B0DB4C09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6393" y="1981716"/>
              <a:ext cx="2143125" cy="221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E3EDDE-28FD-42B8-B5B5-5928684A7930}"/>
              </a:ext>
            </a:extLst>
          </p:cNvPr>
          <p:cNvSpPr txBox="1"/>
          <p:nvPr/>
        </p:nvSpPr>
        <p:spPr>
          <a:xfrm>
            <a:off x="3769360" y="4705141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of the Rings</a:t>
            </a:r>
          </a:p>
        </p:txBody>
      </p:sp>
    </p:spTree>
    <p:extLst>
      <p:ext uri="{BB962C8B-B14F-4D97-AF65-F5344CB8AC3E}">
        <p14:creationId xmlns:p14="http://schemas.microsoft.com/office/powerpoint/2010/main" val="31195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FE5FC-E4FE-434D-8699-8B8AE26B0C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2" descr="Guess Up Emoji Chicken Run - Game Solver">
            <a:extLst>
              <a:ext uri="{FF2B5EF4-FFF2-40B4-BE49-F238E27FC236}">
                <a16:creationId xmlns:a16="http://schemas.microsoft.com/office/drawing/2014/main" id="{1BBBDF50-4536-41E9-9F8A-98C297A8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81" y="2235200"/>
            <a:ext cx="4775200" cy="2387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04E3D-4A7C-4E82-91A7-9E1E81A10564}"/>
              </a:ext>
            </a:extLst>
          </p:cNvPr>
          <p:cNvSpPr txBox="1"/>
          <p:nvPr/>
        </p:nvSpPr>
        <p:spPr>
          <a:xfrm>
            <a:off x="4165600" y="4690521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Run</a:t>
            </a:r>
          </a:p>
        </p:txBody>
      </p:sp>
    </p:spTree>
    <p:extLst>
      <p:ext uri="{BB962C8B-B14F-4D97-AF65-F5344CB8AC3E}">
        <p14:creationId xmlns:p14="http://schemas.microsoft.com/office/powerpoint/2010/main" val="29712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E9D4D-93CC-473C-8A19-F65501906B57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44D42-5547-4063-BA47-9FC90E165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641" y="2143355"/>
            <a:ext cx="4876800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17EB8-5B2F-48A4-B2EB-A3376832B2CC}"/>
              </a:ext>
            </a:extLst>
          </p:cNvPr>
          <p:cNvSpPr txBox="1"/>
          <p:nvPr/>
        </p:nvSpPr>
        <p:spPr>
          <a:xfrm>
            <a:off x="4693920" y="4554255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Wars</a:t>
            </a:r>
          </a:p>
        </p:txBody>
      </p:sp>
    </p:spTree>
    <p:extLst>
      <p:ext uri="{BB962C8B-B14F-4D97-AF65-F5344CB8AC3E}">
        <p14:creationId xmlns:p14="http://schemas.microsoft.com/office/powerpoint/2010/main" val="18260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80CA3-1A29-4901-B6F1-3515EBF361E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1DE63-2622-4B58-ABA1-8A9AFC0E0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5" y="2357437"/>
            <a:ext cx="7486650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DA4855-36A6-4A1D-8B0E-79F4B52CEB08}"/>
              </a:ext>
            </a:extLst>
          </p:cNvPr>
          <p:cNvSpPr txBox="1"/>
          <p:nvPr/>
        </p:nvSpPr>
        <p:spPr>
          <a:xfrm>
            <a:off x="3769360" y="4705141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time to die</a:t>
            </a:r>
          </a:p>
        </p:txBody>
      </p:sp>
    </p:spTree>
    <p:extLst>
      <p:ext uri="{BB962C8B-B14F-4D97-AF65-F5344CB8AC3E}">
        <p14:creationId xmlns:p14="http://schemas.microsoft.com/office/powerpoint/2010/main" val="39048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02B72-68D1-48C7-B1EE-A682F187C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975" y="2314575"/>
            <a:ext cx="497205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01ECF9-37C2-47F5-9E7E-4990F0DACE4D}"/>
              </a:ext>
            </a:extLst>
          </p:cNvPr>
          <p:cNvSpPr txBox="1"/>
          <p:nvPr/>
        </p:nvSpPr>
        <p:spPr>
          <a:xfrm>
            <a:off x="4538722" y="4650834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Pool</a:t>
            </a:r>
          </a:p>
        </p:txBody>
      </p:sp>
    </p:spTree>
    <p:extLst>
      <p:ext uri="{BB962C8B-B14F-4D97-AF65-F5344CB8AC3E}">
        <p14:creationId xmlns:p14="http://schemas.microsoft.com/office/powerpoint/2010/main" val="30653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6AA8C-144C-48AE-9A67-C302D3DCC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562" y="2314575"/>
            <a:ext cx="8524875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1040F3-E52E-42EB-9A7A-2DDAEB8520CB}"/>
              </a:ext>
            </a:extLst>
          </p:cNvPr>
          <p:cNvSpPr txBox="1"/>
          <p:nvPr/>
        </p:nvSpPr>
        <p:spPr>
          <a:xfrm>
            <a:off x="3769360" y="4705141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Fat Boy Run </a:t>
            </a:r>
          </a:p>
        </p:txBody>
      </p:sp>
    </p:spTree>
    <p:extLst>
      <p:ext uri="{BB962C8B-B14F-4D97-AF65-F5344CB8AC3E}">
        <p14:creationId xmlns:p14="http://schemas.microsoft.com/office/powerpoint/2010/main" val="8189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94DD0-3468-451D-A7D5-F63633573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219325"/>
            <a:ext cx="7162800" cy="2419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D9E249-27C0-4250-95E9-DCD5FD14D1B1}"/>
              </a:ext>
            </a:extLst>
          </p:cNvPr>
          <p:cNvSpPr txBox="1"/>
          <p:nvPr/>
        </p:nvSpPr>
        <p:spPr>
          <a:xfrm>
            <a:off x="2914698" y="4698459"/>
            <a:ext cx="667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Wolf of Wall Street</a:t>
            </a:r>
          </a:p>
        </p:txBody>
      </p:sp>
    </p:spTree>
    <p:extLst>
      <p:ext uri="{BB962C8B-B14F-4D97-AF65-F5344CB8AC3E}">
        <p14:creationId xmlns:p14="http://schemas.microsoft.com/office/powerpoint/2010/main" val="29189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E696F-39AB-4969-ABA7-2BBC43EB1C38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 descr="The Kings Speech | Emoji Meanings | Emoji Stories">
            <a:extLst>
              <a:ext uri="{FF2B5EF4-FFF2-40B4-BE49-F238E27FC236}">
                <a16:creationId xmlns:a16="http://schemas.microsoft.com/office/drawing/2014/main" id="{7EF729DB-2700-4B75-A1E4-6FA3B98C7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5" t="8350" r="30932" b="7860"/>
          <a:stretch/>
        </p:blipFill>
        <p:spPr bwMode="auto">
          <a:xfrm>
            <a:off x="3256400" y="1839401"/>
            <a:ext cx="5694560" cy="25090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CFD98-7F9F-476B-A6E1-649F57583B01}"/>
              </a:ext>
            </a:extLst>
          </p:cNvPr>
          <p:cNvSpPr txBox="1"/>
          <p:nvPr/>
        </p:nvSpPr>
        <p:spPr>
          <a:xfrm>
            <a:off x="3586480" y="4577583"/>
            <a:ext cx="57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Kings Speech</a:t>
            </a:r>
          </a:p>
        </p:txBody>
      </p:sp>
    </p:spTree>
    <p:extLst>
      <p:ext uri="{BB962C8B-B14F-4D97-AF65-F5344CB8AC3E}">
        <p14:creationId xmlns:p14="http://schemas.microsoft.com/office/powerpoint/2010/main" val="11455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countries names, end in the letter Y? 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 if you can name them all.</a:t>
            </a:r>
          </a:p>
        </p:txBody>
      </p:sp>
    </p:spTree>
    <p:extLst>
      <p:ext uri="{BB962C8B-B14F-4D97-AF65-F5344CB8AC3E}">
        <p14:creationId xmlns:p14="http://schemas.microsoft.com/office/powerpoint/2010/main" val="8385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3583289" y="1988121"/>
            <a:ext cx="521194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r>
              <a:rPr lang="en-US" sz="54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3:</a:t>
            </a:r>
            <a:endParaRPr lang="en-US" sz="54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Trivia</a:t>
            </a:r>
            <a:endParaRPr lang="en-US" sz="5400" b="1" cap="none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current Olympic games events schedule, how many athletics events are there? </a:t>
            </a:r>
          </a:p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97765-BEB6-4849-8B12-E5FAA955C92D}"/>
              </a:ext>
            </a:extLst>
          </p:cNvPr>
          <p:cNvSpPr txBox="1"/>
          <p:nvPr/>
        </p:nvSpPr>
        <p:spPr>
          <a:xfrm>
            <a:off x="5677847" y="4795243"/>
            <a:ext cx="339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6704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62689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breaths does Usain Bolt take during a 100m sprint?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A0703-E201-44D3-8ABA-B543B198F039}"/>
              </a:ext>
            </a:extLst>
          </p:cNvPr>
          <p:cNvSpPr txBox="1"/>
          <p:nvPr/>
        </p:nvSpPr>
        <p:spPr>
          <a:xfrm>
            <a:off x="5677847" y="4485015"/>
            <a:ext cx="339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877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264161" y="2341793"/>
            <a:ext cx="11541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Firefighter Lloyd Scott is famous for wearing a 130-pound antique deep-sea diving suit during the 2002 London Marathon. He set a record for the slowest marathon time ever for a registered runner, what was the time?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days, 1 hour, 13 minutes, 12 seconds.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 days, 16 hours, 44 minutes, 21 seconds.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 days, 8 hours, 29 minutes and 46 seconds.</a:t>
            </a:r>
          </a:p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ED0FA3-A4D1-4369-96F1-9120E96DB2F2}"/>
              </a:ext>
            </a:extLst>
          </p:cNvPr>
          <p:cNvSpPr/>
          <p:nvPr/>
        </p:nvSpPr>
        <p:spPr>
          <a:xfrm>
            <a:off x="1733550" y="5351752"/>
            <a:ext cx="8690610" cy="48647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Olympic medals has Mo Farah Won?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72132-4D76-442E-96FC-75CBFD8D8ABA}"/>
              </a:ext>
            </a:extLst>
          </p:cNvPr>
          <p:cNvSpPr txBox="1"/>
          <p:nvPr/>
        </p:nvSpPr>
        <p:spPr>
          <a:xfrm>
            <a:off x="5677847" y="4795243"/>
            <a:ext cx="339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33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5DB36-2155-4973-9687-C75FDF92546C}"/>
              </a:ext>
            </a:extLst>
          </p:cNvPr>
          <p:cNvSpPr txBox="1"/>
          <p:nvPr/>
        </p:nvSpPr>
        <p:spPr>
          <a:xfrm>
            <a:off x="284481" y="2341793"/>
            <a:ext cx="1178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this day (21</a:t>
            </a:r>
            <a:r>
              <a:rPr lang="en-GB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April) in 1985 Ingrid Kristiansen won the London Marathon in a record 2:21:06</a:t>
            </a: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record wasn’t broken until 2003. The current women’s record of 2:15:25 has stood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since</a:t>
            </a:r>
            <a:r>
              <a:rPr lang="en-GB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holds the record?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DBF04-9E84-4098-A7D9-69EEE9382425}"/>
              </a:ext>
            </a:extLst>
          </p:cNvPr>
          <p:cNvSpPr txBox="1"/>
          <p:nvPr/>
        </p:nvSpPr>
        <p:spPr>
          <a:xfrm>
            <a:off x="4448486" y="4752571"/>
            <a:ext cx="3821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Paula Radcliffe</a:t>
            </a:r>
          </a:p>
        </p:txBody>
      </p:sp>
    </p:spTree>
    <p:extLst>
      <p:ext uri="{BB962C8B-B14F-4D97-AF65-F5344CB8AC3E}">
        <p14:creationId xmlns:p14="http://schemas.microsoft.com/office/powerpoint/2010/main" val="33006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NINJA CLOCKS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anagram for which British Male former Olympic Hurdler?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72062-22C3-4364-BFB0-1BF59399EC1D}"/>
              </a:ext>
            </a:extLst>
          </p:cNvPr>
          <p:cNvSpPr txBox="1"/>
          <p:nvPr/>
        </p:nvSpPr>
        <p:spPr>
          <a:xfrm>
            <a:off x="4682166" y="4579536"/>
            <a:ext cx="3821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Colin Jackson</a:t>
            </a:r>
          </a:p>
        </p:txBody>
      </p:sp>
    </p:spTree>
    <p:extLst>
      <p:ext uri="{BB962C8B-B14F-4D97-AF65-F5344CB8AC3E}">
        <p14:creationId xmlns:p14="http://schemas.microsoft.com/office/powerpoint/2010/main" val="9642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042488" y="2460114"/>
            <a:ext cx="10289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record for the women's high jump (2.09m) has not been broken since the Olympic games in 1987. Where were these games held?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17E5D-9490-40AD-9146-703310D78C97}"/>
              </a:ext>
            </a:extLst>
          </p:cNvPr>
          <p:cNvSpPr txBox="1"/>
          <p:nvPr/>
        </p:nvSpPr>
        <p:spPr>
          <a:xfrm>
            <a:off x="4276562" y="4766076"/>
            <a:ext cx="3821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Rome</a:t>
            </a:r>
          </a:p>
        </p:txBody>
      </p:sp>
    </p:spTree>
    <p:extLst>
      <p:ext uri="{BB962C8B-B14F-4D97-AF65-F5344CB8AC3E}">
        <p14:creationId xmlns:p14="http://schemas.microsoft.com/office/powerpoint/2010/main" val="18543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London 2012 Olympic Games an estimated 14000 meals were consumed by Athletes from around the world.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Loaves of bread were consumed?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lphaUcPeriod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18000</a:t>
            </a:r>
          </a:p>
          <a:p>
            <a:pPr marL="514350" indent="-514350" algn="ctr">
              <a:buAutoNum type="alphaUcPeriod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25000</a:t>
            </a:r>
          </a:p>
          <a:p>
            <a:pPr marL="514350" indent="-514350" algn="ctr">
              <a:buAutoNum type="alphaUcPeriod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32000</a:t>
            </a:r>
          </a:p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0B9DED-CF87-4C31-ADEC-7B27E57B528A}"/>
              </a:ext>
            </a:extLst>
          </p:cNvPr>
          <p:cNvSpPr/>
          <p:nvPr/>
        </p:nvSpPr>
        <p:spPr>
          <a:xfrm>
            <a:off x="4937760" y="4947920"/>
            <a:ext cx="2600960" cy="4064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487061"/>
            <a:ext cx="111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January 2017 the most famous participant in the trackless train half marathon in Canada gained international notoriety for coming in 7</a:t>
            </a:r>
            <a:r>
              <a:rPr lang="en-GB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place. Why did they become so famous?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EB738-8C25-450C-AE2C-E3FC853964C5}"/>
              </a:ext>
            </a:extLst>
          </p:cNvPr>
          <p:cNvSpPr txBox="1"/>
          <p:nvPr/>
        </p:nvSpPr>
        <p:spPr>
          <a:xfrm>
            <a:off x="701039" y="4493536"/>
            <a:ext cx="11651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He was a 2 year old bloodhound called </a:t>
            </a:r>
            <a:r>
              <a:rPr lang="en-GB" sz="4400" dirty="0" err="1">
                <a:solidFill>
                  <a:schemeClr val="bg1"/>
                </a:solidFill>
              </a:rPr>
              <a:t>Ludivine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8B220F-2460-48CE-AF91-B53E2981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1" y="695445"/>
            <a:ext cx="11951137" cy="52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25121" y="2341793"/>
            <a:ext cx="11307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Captain Tom Moore has claimed the hearts of the nation by doing 100 laps of his garden before his 100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Birthday?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Nightingale hospital openings is he the honorary guest at? </a:t>
            </a:r>
          </a:p>
        </p:txBody>
      </p:sp>
    </p:spTree>
    <p:extLst>
      <p:ext uri="{BB962C8B-B14F-4D97-AF65-F5344CB8AC3E}">
        <p14:creationId xmlns:p14="http://schemas.microsoft.com/office/powerpoint/2010/main" val="34114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3294983"/>
            <a:ext cx="915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Who is this Celebrating? What is the name of their famous celebration?</a:t>
            </a:r>
          </a:p>
        </p:txBody>
      </p:sp>
      <p:pic>
        <p:nvPicPr>
          <p:cNvPr id="37892" name="Picture 4" descr="Trademarks are making the news | Albright IP Limited">
            <a:extLst>
              <a:ext uri="{FF2B5EF4-FFF2-40B4-BE49-F238E27FC236}">
                <a16:creationId xmlns:a16="http://schemas.microsoft.com/office/drawing/2014/main" id="{E2B47B60-B387-4BB0-9C85-416F2C91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44" y="1039111"/>
            <a:ext cx="2512712" cy="20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B0972C-818D-4410-8219-73B791B85ECC}"/>
              </a:ext>
            </a:extLst>
          </p:cNvPr>
          <p:cNvSpPr txBox="1"/>
          <p:nvPr/>
        </p:nvSpPr>
        <p:spPr>
          <a:xfrm>
            <a:off x="4448486" y="4752571"/>
            <a:ext cx="3821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Mo Farah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The </a:t>
            </a:r>
            <a:r>
              <a:rPr lang="en-GB" sz="4400" dirty="0" err="1">
                <a:solidFill>
                  <a:schemeClr val="bg1"/>
                </a:solidFill>
              </a:rPr>
              <a:t>Mobot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13D27-B632-4ADB-80B7-43F5187623F2}"/>
              </a:ext>
            </a:extLst>
          </p:cNvPr>
          <p:cNvSpPr/>
          <p:nvPr/>
        </p:nvSpPr>
        <p:spPr>
          <a:xfrm>
            <a:off x="965201" y="2555642"/>
            <a:ext cx="1017123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</a:p>
          <a:p>
            <a:pPr algn="ctr"/>
            <a:endParaRPr lang="en-US" sz="72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 us know your scores</a:t>
            </a:r>
          </a:p>
        </p:txBody>
      </p:sp>
    </p:spTree>
    <p:extLst>
      <p:ext uri="{BB962C8B-B14F-4D97-AF65-F5344CB8AC3E}">
        <p14:creationId xmlns:p14="http://schemas.microsoft.com/office/powerpoint/2010/main" val="21063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49"/>
            <a:ext cx="12423227" cy="7182906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9" y="5890512"/>
            <a:ext cx="2741077" cy="93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2" descr="Almost Athletes Neck Tubes. Order your clubs neck tubes here.">
            <a:extLst>
              <a:ext uri="{FF2B5EF4-FFF2-40B4-BE49-F238E27FC236}">
                <a16:creationId xmlns:a16="http://schemas.microsoft.com/office/drawing/2014/main" id="{06D628EF-6237-463C-8134-78A378058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4158"/>
          <a:stretch/>
        </p:blipFill>
        <p:spPr bwMode="auto">
          <a:xfrm>
            <a:off x="-147638" y="-33049"/>
            <a:ext cx="3343275" cy="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re Alston Trekkers (BATs) - Home | Facebook">
            <a:extLst>
              <a:ext uri="{FF2B5EF4-FFF2-40B4-BE49-F238E27FC236}">
                <a16:creationId xmlns:a16="http://schemas.microsoft.com/office/drawing/2014/main" id="{EB07CC6F-5C4E-4E10-B264-2F00DC2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41" y="0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Bexley Athletic Club | The Home of Bexley Athletics">
            <a:extLst>
              <a:ext uri="{FF2B5EF4-FFF2-40B4-BE49-F238E27FC236}">
                <a16:creationId xmlns:a16="http://schemas.microsoft.com/office/drawing/2014/main" id="{8E6F5F49-AC73-441F-A538-92FB82C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47" y="-40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icester's Athletics Club |">
            <a:extLst>
              <a:ext uri="{FF2B5EF4-FFF2-40B4-BE49-F238E27FC236}">
                <a16:creationId xmlns:a16="http://schemas.microsoft.com/office/drawing/2014/main" id="{E0CDD078-42D8-45CE-A35E-E567BEA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08" y="-1"/>
            <a:ext cx="2266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AC Logo">
            <a:extLst>
              <a:ext uri="{FF2B5EF4-FFF2-40B4-BE49-F238E27FC236}">
                <a16:creationId xmlns:a16="http://schemas.microsoft.com/office/drawing/2014/main" id="{2D863626-86BF-4AA8-9845-A60B74B2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94" y="5998881"/>
            <a:ext cx="882292" cy="8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Black Pear Joggers (@WorcesterBPJ) | Twitter">
            <a:extLst>
              <a:ext uri="{FF2B5EF4-FFF2-40B4-BE49-F238E27FC236}">
                <a16:creationId xmlns:a16="http://schemas.microsoft.com/office/drawing/2014/main" id="{5A44D648-F2A7-47B9-A56E-3A65B547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0" y="7610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Blackhill Bounders Running Club.">
            <a:extLst>
              <a:ext uri="{FF2B5EF4-FFF2-40B4-BE49-F238E27FC236}">
                <a16:creationId xmlns:a16="http://schemas.microsoft.com/office/drawing/2014/main" id="{77C38C7A-9B2D-4939-9FF4-5FBC85FC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7" b="33652"/>
          <a:stretch/>
        </p:blipFill>
        <p:spPr bwMode="auto">
          <a:xfrm>
            <a:off x="3745898" y="5456175"/>
            <a:ext cx="4081975" cy="17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>
            <a:extLst>
              <a:ext uri="{FF2B5EF4-FFF2-40B4-BE49-F238E27FC236}">
                <a16:creationId xmlns:a16="http://schemas.microsoft.com/office/drawing/2014/main" id="{24B6A41A-E40A-4F7D-AF8E-50AB063C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26"/>
          <a:stretch/>
        </p:blipFill>
        <p:spPr bwMode="auto">
          <a:xfrm>
            <a:off x="5268181" y="-88423"/>
            <a:ext cx="3330961" cy="2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Dereham Runners AC (@DerehamRunners) | Twitter">
            <a:extLst>
              <a:ext uri="{FF2B5EF4-FFF2-40B4-BE49-F238E27FC236}">
                <a16:creationId xmlns:a16="http://schemas.microsoft.com/office/drawing/2014/main" id="{A8D106E9-D33C-4B52-A75B-368C88B4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1" y="860397"/>
            <a:ext cx="1196076" cy="11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>
            <a:extLst>
              <a:ext uri="{FF2B5EF4-FFF2-40B4-BE49-F238E27FC236}">
                <a16:creationId xmlns:a16="http://schemas.microsoft.com/office/drawing/2014/main" id="{9DA47F61-5506-43FE-8294-97719AEAD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9288" r="65878" b="3611"/>
          <a:stretch/>
        </p:blipFill>
        <p:spPr bwMode="auto">
          <a:xfrm>
            <a:off x="5197535" y="1670826"/>
            <a:ext cx="4023490" cy="1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The Yellow Army - Free Running Community | Dudley Community ...">
            <a:extLst>
              <a:ext uri="{FF2B5EF4-FFF2-40B4-BE49-F238E27FC236}">
                <a16:creationId xmlns:a16="http://schemas.microsoft.com/office/drawing/2014/main" id="{44019632-33A4-46FE-B772-B7CCCBA7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3" y="4092355"/>
            <a:ext cx="2084999" cy="1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Fenland Running Club - Home | Facebook">
            <a:extLst>
              <a:ext uri="{FF2B5EF4-FFF2-40B4-BE49-F238E27FC236}">
                <a16:creationId xmlns:a16="http://schemas.microsoft.com/office/drawing/2014/main" id="{09659064-F53C-4829-8F9D-11BF2EBF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4307"/>
          <a:stretch/>
        </p:blipFill>
        <p:spPr bwMode="auto">
          <a:xfrm>
            <a:off x="8581024" y="911956"/>
            <a:ext cx="2161734" cy="7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Halesowen Athletics Club">
            <a:extLst>
              <a:ext uri="{FF2B5EF4-FFF2-40B4-BE49-F238E27FC236}">
                <a16:creationId xmlns:a16="http://schemas.microsoft.com/office/drawing/2014/main" id="{47F67C92-8F8D-4B41-8170-80D1AC80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5111940"/>
            <a:ext cx="3124387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33703-BEFA-42DB-8204-D5A4E272BE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7778" y="1540500"/>
            <a:ext cx="1893528" cy="1956927"/>
          </a:xfrm>
          <a:prstGeom prst="rect">
            <a:avLst/>
          </a:prstGeom>
        </p:spPr>
      </p:pic>
      <p:pic>
        <p:nvPicPr>
          <p:cNvPr id="22558" name="Picture 30" descr="\&quot;Invicta">
            <a:extLst>
              <a:ext uri="{FF2B5EF4-FFF2-40B4-BE49-F238E27FC236}">
                <a16:creationId xmlns:a16="http://schemas.microsoft.com/office/drawing/2014/main" id="{84421A28-4745-4EDE-958D-46CD1676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00" y="1650800"/>
            <a:ext cx="1233078" cy="12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leeds-city-logo">
            <a:extLst>
              <a:ext uri="{FF2B5EF4-FFF2-40B4-BE49-F238E27FC236}">
                <a16:creationId xmlns:a16="http://schemas.microsoft.com/office/drawing/2014/main" id="{1244A6F2-B665-4A7D-9C79-9A137115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55" y="342588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0DEF6-ED36-427C-8DCB-11D8DF5F7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5697" y="2840123"/>
            <a:ext cx="1131825" cy="1228693"/>
          </a:xfrm>
          <a:prstGeom prst="rect">
            <a:avLst/>
          </a:prstGeom>
        </p:spPr>
      </p:pic>
      <p:pic>
        <p:nvPicPr>
          <p:cNvPr id="22562" name="Picture 34" descr="RunTogether / Notts Women Runners / Home">
            <a:extLst>
              <a:ext uri="{FF2B5EF4-FFF2-40B4-BE49-F238E27FC236}">
                <a16:creationId xmlns:a16="http://schemas.microsoft.com/office/drawing/2014/main" id="{1711C510-13CF-419E-ACE0-7D5A22E4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4" y="2820256"/>
            <a:ext cx="1899964" cy="12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Picture 36" descr="Orchard Eagles RC (@Orchard_Eagles) | Twitter">
            <a:extLst>
              <a:ext uri="{FF2B5EF4-FFF2-40B4-BE49-F238E27FC236}">
                <a16:creationId xmlns:a16="http://schemas.microsoft.com/office/drawing/2014/main" id="{57DAA288-7F2B-4921-8F81-B7BF55CB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5" y="2852577"/>
            <a:ext cx="1142296" cy="11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Picture 40" descr="Peterborough and Nene Valley Athletics Club: Welcome!">
            <a:extLst>
              <a:ext uri="{FF2B5EF4-FFF2-40B4-BE49-F238E27FC236}">
                <a16:creationId xmlns:a16="http://schemas.microsoft.com/office/drawing/2014/main" id="{5875651B-A0B3-4D30-9B0F-8945F37C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52" y="273747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Ponteland Runners - Home | Facebook">
            <a:extLst>
              <a:ext uri="{FF2B5EF4-FFF2-40B4-BE49-F238E27FC236}">
                <a16:creationId xmlns:a16="http://schemas.microsoft.com/office/drawing/2014/main" id="{39E9A6B5-60D1-4128-83D4-8CE35EA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09" y="2032699"/>
            <a:ext cx="1333280" cy="11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4" name="Picture 46" descr="POOLE Athletic Club">
            <a:extLst>
              <a:ext uri="{FF2B5EF4-FFF2-40B4-BE49-F238E27FC236}">
                <a16:creationId xmlns:a16="http://schemas.microsoft.com/office/drawing/2014/main" id="{37D5D8FD-F446-4917-8D08-9BE3A86A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46" y="3958073"/>
            <a:ext cx="3360289" cy="6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Picture 48" descr="Ranelagh Harriers Running Club – CarePlace">
            <a:extLst>
              <a:ext uri="{FF2B5EF4-FFF2-40B4-BE49-F238E27FC236}">
                <a16:creationId xmlns:a16="http://schemas.microsoft.com/office/drawing/2014/main" id="{8BEB7EA9-FF7A-4E50-8E1E-CEA5A8A5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85" y="3398927"/>
            <a:ext cx="701836" cy="7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8" name="Picture 50" descr="Ripon Runners (@Riponrunners) | Twitter">
            <a:extLst>
              <a:ext uri="{FF2B5EF4-FFF2-40B4-BE49-F238E27FC236}">
                <a16:creationId xmlns:a16="http://schemas.microsoft.com/office/drawing/2014/main" id="{1256D422-E7E1-45B8-964C-9C5D517C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5" y="2066456"/>
            <a:ext cx="1853940" cy="1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Sale Harriers Manchester">
            <a:extLst>
              <a:ext uri="{FF2B5EF4-FFF2-40B4-BE49-F238E27FC236}">
                <a16:creationId xmlns:a16="http://schemas.microsoft.com/office/drawing/2014/main" id="{13191A32-6D61-41EC-9C66-52E128FA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24" y="4784694"/>
            <a:ext cx="1808206" cy="8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2" name="Picture 54">
            <a:extLst>
              <a:ext uri="{FF2B5EF4-FFF2-40B4-BE49-F238E27FC236}">
                <a16:creationId xmlns:a16="http://schemas.microsoft.com/office/drawing/2014/main" id="{2DA4889B-11A2-4511-AD2C-9A963E0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6" y="3824284"/>
            <a:ext cx="3072792" cy="8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4" name="Picture 56" descr="Stockport Harriers (@RunStockport) | Twitter">
            <a:extLst>
              <a:ext uri="{FF2B5EF4-FFF2-40B4-BE49-F238E27FC236}">
                <a16:creationId xmlns:a16="http://schemas.microsoft.com/office/drawing/2014/main" id="{779CB75E-85FB-438C-869B-475B9C28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86" y="2670855"/>
            <a:ext cx="1193363" cy="1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6" name="Picture 58" descr="Sutton-in-Ashfield Harriers &amp; A.C - Home | Facebook">
            <a:extLst>
              <a:ext uri="{FF2B5EF4-FFF2-40B4-BE49-F238E27FC236}">
                <a16:creationId xmlns:a16="http://schemas.microsoft.com/office/drawing/2014/main" id="{3697B58C-2BF7-4ECD-AA4C-D737DB88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3" y="3156822"/>
            <a:ext cx="879887" cy="8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Tadcaster Harriers - Home">
            <a:extLst>
              <a:ext uri="{FF2B5EF4-FFF2-40B4-BE49-F238E27FC236}">
                <a16:creationId xmlns:a16="http://schemas.microsoft.com/office/drawing/2014/main" id="{192529CA-1E6D-42B5-B624-00A20FA4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24" y="4053231"/>
            <a:ext cx="676279" cy="7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Trafford AC - 2,264 Photos - Amateur Sports Team - M21 9TA ...">
            <a:extLst>
              <a:ext uri="{FF2B5EF4-FFF2-40B4-BE49-F238E27FC236}">
                <a16:creationId xmlns:a16="http://schemas.microsoft.com/office/drawing/2014/main" id="{707B0EBC-4871-4B53-8BC8-381B7974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4" y="4444875"/>
            <a:ext cx="1515749" cy="1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2" name="Picture 64" descr="Windrush Triathlon Club">
            <a:extLst>
              <a:ext uri="{FF2B5EF4-FFF2-40B4-BE49-F238E27FC236}">
                <a16:creationId xmlns:a16="http://schemas.microsoft.com/office/drawing/2014/main" id="{52AA5F23-8316-4696-861D-8345F023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27" y="5191606"/>
            <a:ext cx="1705910" cy="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4" name="Picture 66" descr="Wolverhampton &amp; Bilston Athletics Club - 123 Photos - Sports Club ...">
            <a:extLst>
              <a:ext uri="{FF2B5EF4-FFF2-40B4-BE49-F238E27FC236}">
                <a16:creationId xmlns:a16="http://schemas.microsoft.com/office/drawing/2014/main" id="{AF1CAECE-DFDB-4FBB-A64F-CA036094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8" y="3137853"/>
            <a:ext cx="879091" cy="8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6" name="Picture 68" descr="Worcester Athletic Club Homepage">
            <a:extLst>
              <a:ext uri="{FF2B5EF4-FFF2-40B4-BE49-F238E27FC236}">
                <a16:creationId xmlns:a16="http://schemas.microsoft.com/office/drawing/2014/main" id="{76ED3528-AA83-4CF4-92BD-6DE4215F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4471563"/>
            <a:ext cx="3574944" cy="6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8" name="Picture 70" descr="YATE &amp; DISTRICT ATHLETIC CLUB">
            <a:extLst>
              <a:ext uri="{FF2B5EF4-FFF2-40B4-BE49-F238E27FC236}">
                <a16:creationId xmlns:a16="http://schemas.microsoft.com/office/drawing/2014/main" id="{D72AB7F1-04FC-4BE7-811C-3EFFCB63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9"/>
          <a:stretch/>
        </p:blipFill>
        <p:spPr bwMode="auto">
          <a:xfrm>
            <a:off x="3479760" y="4701799"/>
            <a:ext cx="2703412" cy="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0" name="Picture 72">
            <a:extLst>
              <a:ext uri="{FF2B5EF4-FFF2-40B4-BE49-F238E27FC236}">
                <a16:creationId xmlns:a16="http://schemas.microsoft.com/office/drawing/2014/main" id="{394E0CCA-9DF4-47C6-BD7F-18799A77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4" y="4493140"/>
            <a:ext cx="1002149" cy="10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2" name="Picture 74" descr="Tonbridge Athletic Club">
            <a:extLst>
              <a:ext uri="{FF2B5EF4-FFF2-40B4-BE49-F238E27FC236}">
                <a16:creationId xmlns:a16="http://schemas.microsoft.com/office/drawing/2014/main" id="{E0A65739-70AC-4F31-A3E3-A3BEDBF8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3" y="5660346"/>
            <a:ext cx="3502467" cy="12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4" name="Picture 76" descr="Birchfield Harriers – The UK's Premier Athletics Club">
            <a:extLst>
              <a:ext uri="{FF2B5EF4-FFF2-40B4-BE49-F238E27FC236}">
                <a16:creationId xmlns:a16="http://schemas.microsoft.com/office/drawing/2014/main" id="{F3476FCD-5AB8-42C0-BB93-5BDD707D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8" y="5519120"/>
            <a:ext cx="1446551" cy="11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6" name="Picture 78" descr="Stratford AC (@StratfordAC) | Twitter">
            <a:extLst>
              <a:ext uri="{FF2B5EF4-FFF2-40B4-BE49-F238E27FC236}">
                <a16:creationId xmlns:a16="http://schemas.microsoft.com/office/drawing/2014/main" id="{80EDFCF1-FFB8-4D65-A069-C76FDE4E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13" y="5510352"/>
            <a:ext cx="820606" cy="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0" descr="Logo">
            <a:extLst>
              <a:ext uri="{FF2B5EF4-FFF2-40B4-BE49-F238E27FC236}">
                <a16:creationId xmlns:a16="http://schemas.microsoft.com/office/drawing/2014/main" id="{C77982E9-4828-4114-B50E-277C1045F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word links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baby / bean / fish?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false. In the average lifetime (79 years) you will produce enough saliva to fill an Olympic sized swimming pool?</a:t>
            </a:r>
          </a:p>
        </p:txBody>
      </p:sp>
    </p:spTree>
    <p:extLst>
      <p:ext uri="{BB962C8B-B14F-4D97-AF65-F5344CB8AC3E}">
        <p14:creationId xmlns:p14="http://schemas.microsoft.com/office/powerpoint/2010/main" val="1822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1539</Words>
  <Application>Microsoft Office PowerPoint</Application>
  <PresentationFormat>Widescreen</PresentationFormat>
  <Paragraphs>365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Bradley Hand ITC</vt:lpstr>
      <vt:lpstr>Calibri</vt:lpstr>
      <vt:lpstr>Calibri Light</vt:lpstr>
      <vt:lpstr>Courier New</vt:lpstr>
      <vt:lpstr>Office Theme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EMOJI QUIZ FILM TITLES</dc:title>
  <dc:creator>Stephanie Cameron</dc:creator>
  <cp:lastModifiedBy>Stephanie Cameron</cp:lastModifiedBy>
  <cp:revision>32</cp:revision>
  <cp:lastPrinted>2020-04-21T17:07:42Z</cp:lastPrinted>
  <dcterms:created xsi:type="dcterms:W3CDTF">2020-04-19T19:40:23Z</dcterms:created>
  <dcterms:modified xsi:type="dcterms:W3CDTF">2020-04-21T17:27:10Z</dcterms:modified>
</cp:coreProperties>
</file>